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Raleway"/>
      <p:regular r:id="rId32"/>
      <p:bold r:id="rId33"/>
      <p:italic r:id="rId34"/>
      <p:boldItalic r:id="rId35"/>
    </p:embeddedFont>
    <p:embeddedFont>
      <p:font typeface="Merriweather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Raleway-bold.fntdata"/><Relationship Id="rId10" Type="http://schemas.openxmlformats.org/officeDocument/2006/relationships/slide" Target="slides/slide4.xml"/><Relationship Id="rId32" Type="http://schemas.openxmlformats.org/officeDocument/2006/relationships/font" Target="fonts/Raleway-regular.fntdata"/><Relationship Id="rId13" Type="http://schemas.openxmlformats.org/officeDocument/2006/relationships/slide" Target="slides/slide7.xml"/><Relationship Id="rId35" Type="http://schemas.openxmlformats.org/officeDocument/2006/relationships/font" Target="fonts/Raleway-boldItalic.fntdata"/><Relationship Id="rId12" Type="http://schemas.openxmlformats.org/officeDocument/2006/relationships/slide" Target="slides/slide6.xml"/><Relationship Id="rId34" Type="http://schemas.openxmlformats.org/officeDocument/2006/relationships/font" Target="fonts/Raleway-italic.fntdata"/><Relationship Id="rId15" Type="http://schemas.openxmlformats.org/officeDocument/2006/relationships/slide" Target="slides/slide9.xml"/><Relationship Id="rId37" Type="http://schemas.openxmlformats.org/officeDocument/2006/relationships/font" Target="fonts/Merriweather-bold.fntdata"/><Relationship Id="rId14" Type="http://schemas.openxmlformats.org/officeDocument/2006/relationships/slide" Target="slides/slide8.xml"/><Relationship Id="rId36" Type="http://schemas.openxmlformats.org/officeDocument/2006/relationships/font" Target="fonts/Merriweather-regular.fntdata"/><Relationship Id="rId17" Type="http://schemas.openxmlformats.org/officeDocument/2006/relationships/slide" Target="slides/slide11.xml"/><Relationship Id="rId39" Type="http://schemas.openxmlformats.org/officeDocument/2006/relationships/font" Target="fonts/Merriweather-boldItalic.fntdata"/><Relationship Id="rId16" Type="http://schemas.openxmlformats.org/officeDocument/2006/relationships/slide" Target="slides/slide10.xml"/><Relationship Id="rId38" Type="http://schemas.openxmlformats.org/officeDocument/2006/relationships/font" Target="fonts/Merriweather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c4a90722b6_2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c4a90722b6_2_1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c4a90722b6_2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2c4a90722b6_2_1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c4a90722b6_2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g2c4a90722b6_2_2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c4a90722b6_2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2c4a90722b6_2_2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c4a90722b6_2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2c4a90722b6_2_2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c4a90722b6_2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2c4a90722b6_2_2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c4a90722b6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2c4a90722b6_2_2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c4a90722b6_2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2c4a90722b6_2_2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c4a90722b6_2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2c4a90722b6_2_3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c4a90722b6_2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2c4a90722b6_2_3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c4a90722b6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2c4a90722b6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c4a90722b6_2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2c4a90722b6_2_3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2c4a90722b6_2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2c4a90722b6_2_3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c4a90722b6_2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2c4a90722b6_2_3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c4a90722b6_2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g2c4a90722b6_2_4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c4a90722b6_2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g2c4a90722b6_2_4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4a90722b6_2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g2c4a90722b6_2_4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c4a90722b6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2c4a90722b6_2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c4a90722b6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2c4a90722b6_2_10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c4a90722b6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2c4a90722b6_2_1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c4a90722b6_2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2c4a90722b6_2_1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c4a90722b6_2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2c4a90722b6_2_1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4a90722b6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2c4a90722b6_2_1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c4a90722b6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2c4a90722b6_2_1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5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Relationship Id="rId4" Type="http://schemas.openxmlformats.org/officeDocument/2006/relationships/image" Target="../media/image11.png"/><Relationship Id="rId5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jp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7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jpg"/><Relationship Id="rId4" Type="http://schemas.openxmlformats.org/officeDocument/2006/relationships/image" Target="../media/image2.png"/><Relationship Id="rId5" Type="http://schemas.openxmlformats.org/officeDocument/2006/relationships/image" Target="../media/image29.jpg"/><Relationship Id="rId6" Type="http://schemas.openxmlformats.org/officeDocument/2006/relationships/image" Target="../media/image28.jpg"/><Relationship Id="rId7" Type="http://schemas.openxmlformats.org/officeDocument/2006/relationships/image" Target="../media/image3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jpg"/><Relationship Id="rId4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jp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jpg"/><Relationship Id="rId4" Type="http://schemas.openxmlformats.org/officeDocument/2006/relationships/image" Target="../media/image14.png"/><Relationship Id="rId5" Type="http://schemas.openxmlformats.org/officeDocument/2006/relationships/image" Target="../media/image4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jpg"/><Relationship Id="rId4" Type="http://schemas.openxmlformats.org/officeDocument/2006/relationships/image" Target="../media/image36.png"/><Relationship Id="rId5" Type="http://schemas.openxmlformats.org/officeDocument/2006/relationships/image" Target="../media/image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jpg"/><Relationship Id="rId4" Type="http://schemas.openxmlformats.org/officeDocument/2006/relationships/image" Target="../media/image35.jpg"/><Relationship Id="rId5" Type="http://schemas.openxmlformats.org/officeDocument/2006/relationships/image" Target="../media/image3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jpg"/><Relationship Id="rId4" Type="http://schemas.openxmlformats.org/officeDocument/2006/relationships/image" Target="../media/image31.jpg"/><Relationship Id="rId5" Type="http://schemas.openxmlformats.org/officeDocument/2006/relationships/image" Target="../media/image30.jpg"/><Relationship Id="rId6" Type="http://schemas.openxmlformats.org/officeDocument/2006/relationships/image" Target="../media/image1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4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B8AF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ctrTitle"/>
          </p:nvPr>
        </p:nvSpPr>
        <p:spPr>
          <a:xfrm>
            <a:off x="-1521092" y="6411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4500">
                <a:latin typeface="Impact"/>
                <a:ea typeface="Impact"/>
                <a:cs typeface="Impact"/>
                <a:sym typeface="Impact"/>
              </a:rPr>
              <a:t>Settore:</a:t>
            </a:r>
            <a:r>
              <a:rPr lang="it">
                <a:solidFill>
                  <a:srgbClr val="D5A6BD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  <a:r>
              <a:rPr lang="it">
                <a:solidFill>
                  <a:srgbClr val="B4A7D6"/>
                </a:solidFill>
                <a:latin typeface="Impact"/>
                <a:ea typeface="Impact"/>
                <a:cs typeface="Impact"/>
                <a:sym typeface="Impact"/>
              </a:rPr>
              <a:t>bellezza</a:t>
            </a:r>
            <a:endParaRPr>
              <a:solidFill>
                <a:srgbClr val="B4A7D6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0" name="Google Shape;130;p25"/>
          <p:cNvSpPr txBox="1"/>
          <p:nvPr>
            <p:ph idx="1" type="subTitle"/>
          </p:nvPr>
        </p:nvSpPr>
        <p:spPr>
          <a:xfrm>
            <a:off x="348675" y="2767625"/>
            <a:ext cx="8520600" cy="15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Impact"/>
                <a:ea typeface="Impact"/>
                <a:cs typeface="Impact"/>
                <a:sym typeface="Impact"/>
              </a:rPr>
              <a:t>                                                                  </a:t>
            </a:r>
            <a:r>
              <a:rPr lang="it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PRODOTTO</a:t>
            </a:r>
            <a:r>
              <a:rPr lang="it"/>
              <a:t>: </a:t>
            </a:r>
            <a:r>
              <a:rPr b="1" lang="it">
                <a:solidFill>
                  <a:srgbClr val="B4A7D6"/>
                </a:solidFill>
              </a:rPr>
              <a:t>CIGLIA</a:t>
            </a:r>
            <a:endParaRPr b="1">
              <a:solidFill>
                <a:srgbClr val="B4A7D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Impact"/>
                <a:ea typeface="Impact"/>
                <a:cs typeface="Impact"/>
                <a:sym typeface="Impact"/>
              </a:rPr>
              <a:t>                                                              </a:t>
            </a:r>
            <a:r>
              <a:rPr lang="it">
                <a:latin typeface="Impact"/>
                <a:ea typeface="Impact"/>
                <a:cs typeface="Impact"/>
                <a:sym typeface="Impact"/>
              </a:rPr>
              <a:t>             </a:t>
            </a:r>
            <a:r>
              <a:rPr lang="it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BY</a:t>
            </a:r>
            <a:r>
              <a:rPr lang="it"/>
              <a:t>: </a:t>
            </a:r>
            <a:r>
              <a:rPr b="1" lang="it">
                <a:solidFill>
                  <a:srgbClr val="B4A7D6"/>
                </a:solidFill>
              </a:rPr>
              <a:t>CHIARA PUCCIA</a:t>
            </a:r>
            <a:endParaRPr b="1">
              <a:solidFill>
                <a:srgbClr val="B4A7D6"/>
              </a:solidFill>
            </a:endParaRPr>
          </a:p>
        </p:txBody>
      </p:sp>
      <p:pic>
        <p:nvPicPr>
          <p:cNvPr id="131" name="Google Shape;131;p25"/>
          <p:cNvPicPr preferRelativeResize="0"/>
          <p:nvPr/>
        </p:nvPicPr>
        <p:blipFill rotWithShape="1">
          <a:blip r:embed="rId3">
            <a:alphaModFix/>
          </a:blip>
          <a:srcRect b="0" l="-1230" r="1230" t="0"/>
          <a:stretch/>
        </p:blipFill>
        <p:spPr>
          <a:xfrm>
            <a:off x="6133750" y="0"/>
            <a:ext cx="3010248" cy="223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4"/>
          <p:cNvGrpSpPr/>
          <p:nvPr/>
        </p:nvGrpSpPr>
        <p:grpSpPr>
          <a:xfrm>
            <a:off x="6158618" y="2469516"/>
            <a:ext cx="1442974" cy="1423306"/>
            <a:chOff x="0" y="0"/>
            <a:chExt cx="3847931" cy="3795482"/>
          </a:xfrm>
        </p:grpSpPr>
        <p:sp>
          <p:nvSpPr>
            <p:cNvPr id="244" name="Google Shape;244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34"/>
          <p:cNvGrpSpPr/>
          <p:nvPr/>
        </p:nvGrpSpPr>
        <p:grpSpPr>
          <a:xfrm>
            <a:off x="3898720" y="2469516"/>
            <a:ext cx="1442974" cy="1423306"/>
            <a:chOff x="0" y="0"/>
            <a:chExt cx="3847931" cy="3795482"/>
          </a:xfrm>
        </p:grpSpPr>
        <p:sp>
          <p:nvSpPr>
            <p:cNvPr id="247" name="Google Shape;247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p34"/>
          <p:cNvGrpSpPr/>
          <p:nvPr/>
        </p:nvGrpSpPr>
        <p:grpSpPr>
          <a:xfrm>
            <a:off x="1542407" y="2469516"/>
            <a:ext cx="1442974" cy="1423306"/>
            <a:chOff x="0" y="0"/>
            <a:chExt cx="3847931" cy="3795482"/>
          </a:xfrm>
        </p:grpSpPr>
        <p:sp>
          <p:nvSpPr>
            <p:cNvPr id="250" name="Google Shape;250;p34"/>
            <p:cNvSpPr/>
            <p:nvPr/>
          </p:nvSpPr>
          <p:spPr>
            <a:xfrm>
              <a:off x="414337" y="372603"/>
              <a:ext cx="3433594" cy="3422879"/>
            </a:xfrm>
            <a:prstGeom prst="rect">
              <a:avLst/>
            </a:prstGeom>
            <a:solidFill>
              <a:srgbClr val="75E6DA">
                <a:alpha val="49803"/>
              </a:srgbClr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0" y="0"/>
              <a:ext cx="3433594" cy="3422879"/>
            </a:xfrm>
            <a:prstGeom prst="rect">
              <a:avLst/>
            </a:prstGeom>
            <a:solidFill>
              <a:srgbClr val="75E6DA"/>
            </a:solid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34"/>
          <p:cNvSpPr/>
          <p:nvPr/>
        </p:nvSpPr>
        <p:spPr>
          <a:xfrm>
            <a:off x="1632794" y="2563196"/>
            <a:ext cx="1096219" cy="1096218"/>
          </a:xfrm>
          <a:custGeom>
            <a:rect b="b" l="l" r="r" t="t"/>
            <a:pathLst>
              <a:path extrusionOk="0" h="2192437" w="2192437">
                <a:moveTo>
                  <a:pt x="0" y="0"/>
                </a:moveTo>
                <a:lnTo>
                  <a:pt x="2192437" y="0"/>
                </a:lnTo>
                <a:lnTo>
                  <a:pt x="2192437" y="2192437"/>
                </a:lnTo>
                <a:lnTo>
                  <a:pt x="0" y="2192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Google Shape;253;p34"/>
          <p:cNvGrpSpPr/>
          <p:nvPr/>
        </p:nvGrpSpPr>
        <p:grpSpPr>
          <a:xfrm>
            <a:off x="729061" y="599775"/>
            <a:ext cx="7782293" cy="1295092"/>
            <a:chOff x="0" y="-24130"/>
            <a:chExt cx="20752780" cy="3453579"/>
          </a:xfrm>
        </p:grpSpPr>
        <p:sp>
          <p:nvSpPr>
            <p:cNvPr id="254" name="Google Shape;254;p34"/>
            <p:cNvSpPr txBox="1"/>
            <p:nvPr/>
          </p:nvSpPr>
          <p:spPr>
            <a:xfrm>
              <a:off x="0" y="-24130"/>
              <a:ext cx="20752780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Come: strategia e attuazione</a:t>
              </a:r>
              <a:endParaRPr sz="700"/>
            </a:p>
          </p:txBody>
        </p:sp>
        <p:sp>
          <p:nvSpPr>
            <p:cNvPr id="255" name="Google Shape;255;p34"/>
            <p:cNvSpPr txBox="1"/>
            <p:nvPr/>
          </p:nvSpPr>
          <p:spPr>
            <a:xfrm>
              <a:off x="0" y="1794324"/>
              <a:ext cx="20752780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COME CONSEGNERAI</a:t>
              </a:r>
              <a:endParaRPr sz="700"/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IL TUO PRODOTTO O SERVIZIO?</a:t>
              </a:r>
              <a:endParaRPr sz="700"/>
            </a:p>
          </p:txBody>
        </p:sp>
      </p:grpSp>
      <p:sp>
        <p:nvSpPr>
          <p:cNvPr id="256" name="Google Shape;256;p34"/>
          <p:cNvSpPr txBox="1"/>
          <p:nvPr/>
        </p:nvSpPr>
        <p:spPr>
          <a:xfrm>
            <a:off x="1346998" y="4098700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Marketing</a:t>
            </a:r>
            <a:endParaRPr sz="700"/>
          </a:p>
        </p:txBody>
      </p:sp>
      <p:sp>
        <p:nvSpPr>
          <p:cNvPr id="257" name="Google Shape;257;p34"/>
          <p:cNvSpPr txBox="1"/>
          <p:nvPr/>
        </p:nvSpPr>
        <p:spPr>
          <a:xfrm>
            <a:off x="3703312" y="4100347"/>
            <a:ext cx="1833792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Operazioni</a:t>
            </a:r>
            <a:endParaRPr sz="700"/>
          </a:p>
        </p:txBody>
      </p:sp>
      <p:sp>
        <p:nvSpPr>
          <p:cNvPr id="258" name="Google Shape;258;p34"/>
          <p:cNvSpPr txBox="1"/>
          <p:nvPr/>
        </p:nvSpPr>
        <p:spPr>
          <a:xfrm>
            <a:off x="5963209" y="4100347"/>
            <a:ext cx="1833793" cy="229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Vendite</a:t>
            </a:r>
            <a:endParaRPr sz="700"/>
          </a:p>
        </p:txBody>
      </p:sp>
      <p:sp>
        <p:nvSpPr>
          <p:cNvPr id="259" name="Google Shape;259;p34"/>
          <p:cNvSpPr/>
          <p:nvPr/>
        </p:nvSpPr>
        <p:spPr>
          <a:xfrm>
            <a:off x="4076448" y="2627693"/>
            <a:ext cx="912286" cy="970517"/>
          </a:xfrm>
          <a:custGeom>
            <a:rect b="b" l="l" r="r" t="t"/>
            <a:pathLst>
              <a:path extrusionOk="0" h="1941033" w="1824571">
                <a:moveTo>
                  <a:pt x="0" y="0"/>
                </a:moveTo>
                <a:lnTo>
                  <a:pt x="1824571" y="0"/>
                </a:lnTo>
                <a:lnTo>
                  <a:pt x="1824571" y="1941034"/>
                </a:lnTo>
                <a:lnTo>
                  <a:pt x="0" y="1941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4"/>
          <p:cNvSpPr/>
          <p:nvPr/>
        </p:nvSpPr>
        <p:spPr>
          <a:xfrm>
            <a:off x="6282157" y="2602243"/>
            <a:ext cx="1000423" cy="1000424"/>
          </a:xfrm>
          <a:custGeom>
            <a:rect b="b" l="l" r="r" t="t"/>
            <a:pathLst>
              <a:path extrusionOk="0" h="2000847" w="2000847">
                <a:moveTo>
                  <a:pt x="0" y="0"/>
                </a:moveTo>
                <a:lnTo>
                  <a:pt x="2000847" y="0"/>
                </a:lnTo>
                <a:lnTo>
                  <a:pt x="2000847" y="2000848"/>
                </a:lnTo>
                <a:lnTo>
                  <a:pt x="0" y="2000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4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/>
          <p:nvPr/>
        </p:nvSpPr>
        <p:spPr>
          <a:xfrm>
            <a:off x="819868" y="-158694"/>
            <a:ext cx="1814512" cy="5571377"/>
          </a:xfrm>
          <a:custGeom>
            <a:rect b="b" l="l" r="r" t="t"/>
            <a:pathLst>
              <a:path extrusionOk="0" h="11142753" w="3629023">
                <a:moveTo>
                  <a:pt x="0" y="0"/>
                </a:moveTo>
                <a:lnTo>
                  <a:pt x="3629023" y="0"/>
                </a:lnTo>
                <a:lnTo>
                  <a:pt x="3629023" y="11142753"/>
                </a:lnTo>
                <a:lnTo>
                  <a:pt x="0" y="111427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6155" r="-2648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5"/>
          <p:cNvSpPr/>
          <p:nvPr/>
        </p:nvSpPr>
        <p:spPr>
          <a:xfrm>
            <a:off x="726114" y="-83511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5"/>
          <p:cNvSpPr/>
          <p:nvPr/>
        </p:nvSpPr>
        <p:spPr>
          <a:xfrm rot="10800000">
            <a:off x="-396399" y="3489370"/>
            <a:ext cx="2279561" cy="2279560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2"/>
                </a:lnTo>
                <a:lnTo>
                  <a:pt x="0" y="4559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5"/>
          <p:cNvSpPr/>
          <p:nvPr/>
        </p:nvSpPr>
        <p:spPr>
          <a:xfrm rot="-5400000">
            <a:off x="206282" y="2974215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19"/>
                </a:lnTo>
                <a:lnTo>
                  <a:pt x="0" y="2860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5"/>
          <p:cNvSpPr/>
          <p:nvPr/>
        </p:nvSpPr>
        <p:spPr>
          <a:xfrm rot="-5400000">
            <a:off x="1799488" y="4629150"/>
            <a:ext cx="721143" cy="721142"/>
          </a:xfrm>
          <a:custGeom>
            <a:rect b="b" l="l" r="r" t="t"/>
            <a:pathLst>
              <a:path extrusionOk="0" h="1442285" w="1442285">
                <a:moveTo>
                  <a:pt x="0" y="0"/>
                </a:moveTo>
                <a:lnTo>
                  <a:pt x="1442285" y="0"/>
                </a:lnTo>
                <a:lnTo>
                  <a:pt x="1442285" y="1442285"/>
                </a:lnTo>
                <a:lnTo>
                  <a:pt x="0" y="1442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5"/>
          <p:cNvSpPr/>
          <p:nvPr/>
        </p:nvSpPr>
        <p:spPr>
          <a:xfrm rot="-5400000">
            <a:off x="1883162" y="578047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7"/>
                </a:lnTo>
                <a:lnTo>
                  <a:pt x="0" y="19793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5"/>
          <p:cNvSpPr/>
          <p:nvPr/>
        </p:nvSpPr>
        <p:spPr>
          <a:xfrm rot="-5400000">
            <a:off x="1369383" y="-158694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5"/>
          <p:cNvSpPr/>
          <p:nvPr/>
        </p:nvSpPr>
        <p:spPr>
          <a:xfrm rot="-5400000">
            <a:off x="-117763" y="837866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4" name="Google Shape;274;p35"/>
          <p:cNvGrpSpPr/>
          <p:nvPr/>
        </p:nvGrpSpPr>
        <p:grpSpPr>
          <a:xfrm>
            <a:off x="3557898" y="580000"/>
            <a:ext cx="5389652" cy="3791804"/>
            <a:chOff x="0" y="122556"/>
            <a:chExt cx="14372405" cy="10111478"/>
          </a:xfrm>
        </p:grpSpPr>
        <p:sp>
          <p:nvSpPr>
            <p:cNvPr id="275" name="Google Shape;275;p35"/>
            <p:cNvSpPr txBox="1"/>
            <p:nvPr/>
          </p:nvSpPr>
          <p:spPr>
            <a:xfrm>
              <a:off x="5" y="122556"/>
              <a:ext cx="14372400" cy="288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Marketing: fai emergere la tua start up</a:t>
              </a:r>
              <a:endParaRPr sz="700"/>
            </a:p>
          </p:txBody>
        </p:sp>
        <p:sp>
          <p:nvSpPr>
            <p:cNvPr id="276" name="Google Shape;276;p35"/>
            <p:cNvSpPr txBox="1"/>
            <p:nvPr/>
          </p:nvSpPr>
          <p:spPr>
            <a:xfrm>
              <a:off x="0" y="3331144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PRODOTTO CONVINCENTE</a:t>
              </a:r>
              <a:endParaRPr sz="700"/>
            </a:p>
          </p:txBody>
        </p:sp>
        <p:sp>
          <p:nvSpPr>
            <p:cNvPr id="277" name="Google Shape;277;p35"/>
            <p:cNvSpPr txBox="1"/>
            <p:nvPr/>
          </p:nvSpPr>
          <p:spPr>
            <a:xfrm>
              <a:off x="0" y="429468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78" name="Google Shape;278;p35"/>
            <p:cNvSpPr txBox="1"/>
            <p:nvPr/>
          </p:nvSpPr>
          <p:spPr>
            <a:xfrm>
              <a:off x="0" y="5951996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MESSAGGIO AUTENTICO</a:t>
              </a:r>
              <a:endParaRPr sz="700"/>
            </a:p>
          </p:txBody>
        </p:sp>
        <p:sp>
          <p:nvSpPr>
            <p:cNvPr id="279" name="Google Shape;279;p35"/>
            <p:cNvSpPr txBox="1"/>
            <p:nvPr/>
          </p:nvSpPr>
          <p:spPr>
            <a:xfrm>
              <a:off x="0" y="6915537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280" name="Google Shape;280;p35"/>
            <p:cNvSpPr txBox="1"/>
            <p:nvPr/>
          </p:nvSpPr>
          <p:spPr>
            <a:xfrm>
              <a:off x="0" y="8694349"/>
              <a:ext cx="12376990" cy="6228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PIATTAFORME ADEGUATE</a:t>
              </a:r>
              <a:endParaRPr sz="700"/>
            </a:p>
          </p:txBody>
        </p:sp>
        <p:sp>
          <p:nvSpPr>
            <p:cNvPr id="281" name="Google Shape;281;p35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9088" y="601145"/>
            <a:ext cx="3852395" cy="39704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" name="Google Shape;287;p36"/>
          <p:cNvGrpSpPr/>
          <p:nvPr/>
        </p:nvGrpSpPr>
        <p:grpSpPr>
          <a:xfrm>
            <a:off x="514350" y="1090975"/>
            <a:ext cx="4468387" cy="2500330"/>
            <a:chOff x="0" y="-24774"/>
            <a:chExt cx="11915700" cy="6667548"/>
          </a:xfrm>
        </p:grpSpPr>
        <p:sp>
          <p:nvSpPr>
            <p:cNvPr id="288" name="Google Shape;288;p36"/>
            <p:cNvSpPr txBox="1"/>
            <p:nvPr/>
          </p:nvSpPr>
          <p:spPr>
            <a:xfrm>
              <a:off x="0" y="-24774"/>
              <a:ext cx="119157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Operazioni: </a:t>
              </a:r>
              <a:endParaRPr b="1" sz="35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l">
                <a:lnSpc>
                  <a:spcPct val="120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 l'efficienza</a:t>
              </a:r>
              <a:endParaRPr sz="700"/>
            </a:p>
          </p:txBody>
        </p:sp>
        <p:sp>
          <p:nvSpPr>
            <p:cNvPr id="289" name="Google Shape;289;p36"/>
            <p:cNvSpPr txBox="1"/>
            <p:nvPr/>
          </p:nvSpPr>
          <p:spPr>
            <a:xfrm>
              <a:off x="0" y="4595150"/>
              <a:ext cx="10571016" cy="7708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DISTRIBUZIONE DELLE RISORSE</a:t>
              </a:r>
              <a:endParaRPr sz="700"/>
            </a:p>
          </p:txBody>
        </p:sp>
        <p:sp>
          <p:nvSpPr>
            <p:cNvPr id="290" name="Google Shape;290;p36"/>
            <p:cNvSpPr txBox="1"/>
            <p:nvPr/>
          </p:nvSpPr>
          <p:spPr>
            <a:xfrm>
              <a:off x="0" y="6117331"/>
              <a:ext cx="10571016" cy="5254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91" name="Google Shape;291;p3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37"/>
          <p:cNvGrpSpPr/>
          <p:nvPr/>
        </p:nvGrpSpPr>
        <p:grpSpPr>
          <a:xfrm>
            <a:off x="1427979" y="405308"/>
            <a:ext cx="6288042" cy="988440"/>
            <a:chOff x="0" y="-24130"/>
            <a:chExt cx="16768111" cy="2635841"/>
          </a:xfrm>
        </p:grpSpPr>
        <p:sp>
          <p:nvSpPr>
            <p:cNvPr id="297" name="Google Shape;297;p37"/>
            <p:cNvSpPr txBox="1"/>
            <p:nvPr/>
          </p:nvSpPr>
          <p:spPr>
            <a:xfrm>
              <a:off x="0" y="-24130"/>
              <a:ext cx="16768111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Vendite: trova i tuoi clienti</a:t>
              </a:r>
              <a:endParaRPr sz="700"/>
            </a:p>
          </p:txBody>
        </p:sp>
        <p:sp>
          <p:nvSpPr>
            <p:cNvPr id="298" name="Google Shape;298;p37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PROFILO DEI POTENZIALI CLIENTI</a:t>
              </a:r>
              <a:endParaRPr sz="700"/>
            </a:p>
          </p:txBody>
        </p:sp>
      </p:grpSp>
      <p:pic>
        <p:nvPicPr>
          <p:cNvPr id="299" name="Google Shape;29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857" y="1719964"/>
            <a:ext cx="2067072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6716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5825" y="1719964"/>
            <a:ext cx="2067071" cy="19775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Google Shape;302;p37"/>
          <p:cNvGrpSpPr/>
          <p:nvPr/>
        </p:nvGrpSpPr>
        <p:grpSpPr>
          <a:xfrm>
            <a:off x="539103" y="3680248"/>
            <a:ext cx="2420579" cy="703955"/>
            <a:chOff x="0" y="-38100"/>
            <a:chExt cx="6454877" cy="1877213"/>
          </a:xfrm>
        </p:grpSpPr>
        <p:sp>
          <p:nvSpPr>
            <p:cNvPr id="303" name="Google Shape;303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ETÀ</a:t>
              </a:r>
              <a:endParaRPr sz="700"/>
            </a:p>
          </p:txBody>
        </p:sp>
        <p:sp>
          <p:nvSpPr>
            <p:cNvPr id="304" name="Google Shape;304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305" name="Google Shape;305;p37"/>
          <p:cNvGrpSpPr/>
          <p:nvPr/>
        </p:nvGrpSpPr>
        <p:grpSpPr>
          <a:xfrm>
            <a:off x="3379963" y="3680248"/>
            <a:ext cx="2420579" cy="703955"/>
            <a:chOff x="0" y="-38100"/>
            <a:chExt cx="6454877" cy="1877213"/>
          </a:xfrm>
        </p:grpSpPr>
        <p:sp>
          <p:nvSpPr>
            <p:cNvPr id="306" name="Google Shape;306;p37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SESSO</a:t>
              </a:r>
              <a:endParaRPr sz="700"/>
            </a:p>
          </p:txBody>
        </p:sp>
        <p:sp>
          <p:nvSpPr>
            <p:cNvPr id="307" name="Google Shape;307;p37"/>
            <p:cNvSpPr txBox="1"/>
            <p:nvPr/>
          </p:nvSpPr>
          <p:spPr>
            <a:xfrm>
              <a:off x="0" y="800076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grpSp>
        <p:nvGrpSpPr>
          <p:cNvPr id="308" name="Google Shape;308;p37"/>
          <p:cNvGrpSpPr/>
          <p:nvPr/>
        </p:nvGrpSpPr>
        <p:grpSpPr>
          <a:xfrm>
            <a:off x="6209071" y="3680248"/>
            <a:ext cx="2420579" cy="948902"/>
            <a:chOff x="0" y="-38100"/>
            <a:chExt cx="6454877" cy="2530405"/>
          </a:xfrm>
        </p:grpSpPr>
        <p:sp>
          <p:nvSpPr>
            <p:cNvPr id="309" name="Google Shape;309;p37"/>
            <p:cNvSpPr txBox="1"/>
            <p:nvPr/>
          </p:nvSpPr>
          <p:spPr>
            <a:xfrm>
              <a:off x="0" y="-38100"/>
              <a:ext cx="6371334" cy="1293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PER POTERE D'ACQUISTO</a:t>
              </a:r>
              <a:endParaRPr sz="700"/>
            </a:p>
          </p:txBody>
        </p:sp>
        <p:sp>
          <p:nvSpPr>
            <p:cNvPr id="310" name="Google Shape;310;p37"/>
            <p:cNvSpPr txBox="1"/>
            <p:nvPr/>
          </p:nvSpPr>
          <p:spPr>
            <a:xfrm>
              <a:off x="0" y="1453268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8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783" l="-17728" r="-6478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8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7" name="Google Shape;317;p38"/>
          <p:cNvGrpSpPr/>
          <p:nvPr/>
        </p:nvGrpSpPr>
        <p:grpSpPr>
          <a:xfrm>
            <a:off x="514350" y="2148109"/>
            <a:ext cx="4461367" cy="2481041"/>
            <a:chOff x="0" y="204470"/>
            <a:chExt cx="11896978" cy="6616110"/>
          </a:xfrm>
        </p:grpSpPr>
        <p:sp>
          <p:nvSpPr>
            <p:cNvPr id="318" name="Google Shape;318;p38"/>
            <p:cNvSpPr txBox="1"/>
            <p:nvPr/>
          </p:nvSpPr>
          <p:spPr>
            <a:xfrm>
              <a:off x="0" y="204470"/>
              <a:ext cx="9915778" cy="14008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99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7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PRODUZIONE E DISTRIBUZIONE: GESTISCI BENE L'INVENTARIO</a:t>
              </a:r>
              <a:endParaRPr sz="700"/>
            </a:p>
          </p:txBody>
        </p:sp>
        <p:sp>
          <p:nvSpPr>
            <p:cNvPr id="319" name="Google Shape;319;p38"/>
            <p:cNvSpPr txBox="1"/>
            <p:nvPr/>
          </p:nvSpPr>
          <p:spPr>
            <a:xfrm>
              <a:off x="7274" y="2061800"/>
              <a:ext cx="11889704" cy="28604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78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63%</a:t>
              </a:r>
              <a:endParaRPr sz="700"/>
            </a:p>
          </p:txBody>
        </p:sp>
        <p:sp>
          <p:nvSpPr>
            <p:cNvPr id="320" name="Google Shape;320;p38"/>
            <p:cNvSpPr txBox="1"/>
            <p:nvPr/>
          </p:nvSpPr>
          <p:spPr>
            <a:xfrm>
              <a:off x="0" y="5512480"/>
              <a:ext cx="7680578" cy="1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PRECISIONE MEDIA DEI REPORT DI INVENTARIO</a:t>
              </a:r>
              <a:endParaRPr sz="70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9"/>
          <p:cNvSpPr/>
          <p:nvPr/>
        </p:nvSpPr>
        <p:spPr>
          <a:xfrm rot="-5400000">
            <a:off x="-145618" y="3745674"/>
            <a:ext cx="1477985" cy="1477985"/>
          </a:xfrm>
          <a:custGeom>
            <a:rect b="b" l="l" r="r" t="t"/>
            <a:pathLst>
              <a:path extrusionOk="0" h="2955970" w="2955970">
                <a:moveTo>
                  <a:pt x="0" y="0"/>
                </a:moveTo>
                <a:lnTo>
                  <a:pt x="2955970" y="0"/>
                </a:lnTo>
                <a:lnTo>
                  <a:pt x="2955970" y="2955970"/>
                </a:lnTo>
                <a:lnTo>
                  <a:pt x="0" y="2955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9"/>
          <p:cNvSpPr/>
          <p:nvPr/>
        </p:nvSpPr>
        <p:spPr>
          <a:xfrm rot="5400000">
            <a:off x="8217287" y="-151834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39"/>
          <p:cNvSpPr txBox="1"/>
          <p:nvPr/>
        </p:nvSpPr>
        <p:spPr>
          <a:xfrm>
            <a:off x="1325201" y="620001"/>
            <a:ext cx="6493598" cy="3956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LOGISTICA: NON COMMETTERE ERRORI</a:t>
            </a:r>
            <a:endParaRPr sz="700"/>
          </a:p>
        </p:txBody>
      </p:sp>
      <p:grpSp>
        <p:nvGrpSpPr>
          <p:cNvPr id="328" name="Google Shape;328;p39"/>
          <p:cNvGrpSpPr/>
          <p:nvPr/>
        </p:nvGrpSpPr>
        <p:grpSpPr>
          <a:xfrm>
            <a:off x="535696" y="3446360"/>
            <a:ext cx="2420579" cy="709470"/>
            <a:chOff x="0" y="-38100"/>
            <a:chExt cx="6454877" cy="1891919"/>
          </a:xfrm>
        </p:grpSpPr>
        <p:sp>
          <p:nvSpPr>
            <p:cNvPr id="329" name="Google Shape;329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PIANIFICAZIONE</a:t>
              </a:r>
              <a:endParaRPr sz="700"/>
            </a:p>
          </p:txBody>
        </p:sp>
        <p:sp>
          <p:nvSpPr>
            <p:cNvPr id="330" name="Google Shape;330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31" name="Google Shape;331;p39"/>
          <p:cNvGrpSpPr/>
          <p:nvPr/>
        </p:nvGrpSpPr>
        <p:grpSpPr>
          <a:xfrm>
            <a:off x="3345437" y="3446360"/>
            <a:ext cx="2420579" cy="709470"/>
            <a:chOff x="0" y="-38100"/>
            <a:chExt cx="6454877" cy="1891919"/>
          </a:xfrm>
        </p:grpSpPr>
        <p:sp>
          <p:nvSpPr>
            <p:cNvPr id="332" name="Google Shape;332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IMPLEMENTAZIONE</a:t>
              </a:r>
              <a:endParaRPr sz="700"/>
            </a:p>
          </p:txBody>
        </p:sp>
        <p:sp>
          <p:nvSpPr>
            <p:cNvPr id="333" name="Google Shape;333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34" name="Google Shape;334;p39"/>
          <p:cNvGrpSpPr/>
          <p:nvPr/>
        </p:nvGrpSpPr>
        <p:grpSpPr>
          <a:xfrm>
            <a:off x="6187725" y="3446360"/>
            <a:ext cx="2420579" cy="709470"/>
            <a:chOff x="0" y="-38100"/>
            <a:chExt cx="6454877" cy="1891919"/>
          </a:xfrm>
        </p:grpSpPr>
        <p:sp>
          <p:nvSpPr>
            <p:cNvPr id="335" name="Google Shape;335;p39"/>
            <p:cNvSpPr txBox="1"/>
            <p:nvPr/>
          </p:nvSpPr>
          <p:spPr>
            <a:xfrm>
              <a:off x="0" y="-38100"/>
              <a:ext cx="63713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MONITORAGGIO</a:t>
              </a:r>
              <a:endParaRPr sz="700"/>
            </a:p>
          </p:txBody>
        </p:sp>
        <p:sp>
          <p:nvSpPr>
            <p:cNvPr id="336" name="Google Shape;336;p39"/>
            <p:cNvSpPr txBox="1"/>
            <p:nvPr/>
          </p:nvSpPr>
          <p:spPr>
            <a:xfrm>
              <a:off x="0" y="828068"/>
              <a:ext cx="6454877" cy="1025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337" name="Google Shape;337;p39"/>
          <p:cNvGrpSpPr/>
          <p:nvPr/>
        </p:nvGrpSpPr>
        <p:grpSpPr>
          <a:xfrm>
            <a:off x="461871" y="1627052"/>
            <a:ext cx="8220258" cy="1563998"/>
            <a:chOff x="0" y="0"/>
            <a:chExt cx="21920687" cy="4170662"/>
          </a:xfrm>
        </p:grpSpPr>
        <p:pic>
          <p:nvPicPr>
            <p:cNvPr id="338" name="Google Shape;338;p39"/>
            <p:cNvPicPr preferRelativeResize="0"/>
            <p:nvPr/>
          </p:nvPicPr>
          <p:blipFill rotWithShape="1">
            <a:blip r:embed="rId4">
              <a:alphaModFix/>
            </a:blip>
            <a:srcRect b="388" l="0" r="0" t="8500"/>
            <a:stretch/>
          </p:blipFill>
          <p:spPr>
            <a:xfrm>
              <a:off x="0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39"/>
            <p:cNvPicPr preferRelativeResize="0"/>
            <p:nvPr/>
          </p:nvPicPr>
          <p:blipFill rotWithShape="1">
            <a:blip r:embed="rId5">
              <a:alphaModFix/>
            </a:blip>
            <a:srcRect b="122" l="0" r="0" t="8827"/>
            <a:stretch/>
          </p:blipFill>
          <p:spPr>
            <a:xfrm>
              <a:off x="7518562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39"/>
            <p:cNvPicPr preferRelativeResize="0"/>
            <p:nvPr/>
          </p:nvPicPr>
          <p:blipFill rotWithShape="1">
            <a:blip r:embed="rId6">
              <a:alphaModFix/>
            </a:blip>
            <a:srcRect b="4530" l="0" r="0" t="4530"/>
            <a:stretch/>
          </p:blipFill>
          <p:spPr>
            <a:xfrm>
              <a:off x="15037125" y="0"/>
              <a:ext cx="6883562" cy="41706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0"/>
          <p:cNvSpPr/>
          <p:nvPr/>
        </p:nvSpPr>
        <p:spPr>
          <a:xfrm>
            <a:off x="-134750" y="-104561"/>
            <a:ext cx="9413502" cy="2286000"/>
          </a:xfrm>
          <a:custGeom>
            <a:rect b="b" l="l" r="r" t="t"/>
            <a:pathLst>
              <a:path extrusionOk="0" h="4572000" w="18827003">
                <a:moveTo>
                  <a:pt x="0" y="0"/>
                </a:moveTo>
                <a:lnTo>
                  <a:pt x="18827002" y="0"/>
                </a:lnTo>
                <a:lnTo>
                  <a:pt x="18827002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25000"/>
            </a:blip>
            <a:stretch>
              <a:fillRect b="-47502" l="0" r="0" t="-132499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40"/>
          <p:cNvSpPr/>
          <p:nvPr/>
        </p:nvSpPr>
        <p:spPr>
          <a:xfrm rot="5400000">
            <a:off x="7642873" y="-93124"/>
            <a:ext cx="1579742" cy="1579742"/>
          </a:xfrm>
          <a:custGeom>
            <a:rect b="b" l="l" r="r" t="t"/>
            <a:pathLst>
              <a:path extrusionOk="0" h="3159483" w="3159483">
                <a:moveTo>
                  <a:pt x="0" y="0"/>
                </a:moveTo>
                <a:lnTo>
                  <a:pt x="3159483" y="0"/>
                </a:lnTo>
                <a:lnTo>
                  <a:pt x="3159483" y="3159483"/>
                </a:lnTo>
                <a:lnTo>
                  <a:pt x="0" y="3159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40"/>
          <p:cNvSpPr txBox="1"/>
          <p:nvPr/>
        </p:nvSpPr>
        <p:spPr>
          <a:xfrm>
            <a:off x="1603374" y="599880"/>
            <a:ext cx="5937254" cy="4359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CONSIGLIO DAI FONDATORI</a:t>
            </a:r>
            <a:endParaRPr sz="700"/>
          </a:p>
        </p:txBody>
      </p:sp>
      <p:grpSp>
        <p:nvGrpSpPr>
          <p:cNvPr id="348" name="Google Shape;348;p40"/>
          <p:cNvGrpSpPr/>
          <p:nvPr/>
        </p:nvGrpSpPr>
        <p:grpSpPr>
          <a:xfrm>
            <a:off x="603618" y="3042958"/>
            <a:ext cx="2446400" cy="1271036"/>
            <a:chOff x="0" y="-38100"/>
            <a:chExt cx="6523734" cy="3389428"/>
          </a:xfrm>
        </p:grpSpPr>
        <p:sp>
          <p:nvSpPr>
            <p:cNvPr id="349" name="Google Shape;349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SIMONA SARRI</a:t>
              </a:r>
              <a:endParaRPr sz="700"/>
            </a:p>
          </p:txBody>
        </p:sp>
        <p:sp>
          <p:nvSpPr>
            <p:cNvPr id="350" name="Google Shape;350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51" name="Google Shape;351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Fondatrice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Sarri Soluzioni</a:t>
              </a:r>
              <a:endParaRPr sz="700"/>
            </a:p>
          </p:txBody>
        </p:sp>
      </p:grpSp>
      <p:grpSp>
        <p:nvGrpSpPr>
          <p:cNvPr id="352" name="Google Shape;352;p40"/>
          <p:cNvGrpSpPr/>
          <p:nvPr/>
        </p:nvGrpSpPr>
        <p:grpSpPr>
          <a:xfrm>
            <a:off x="3360591" y="3042958"/>
            <a:ext cx="2446400" cy="1042639"/>
            <a:chOff x="0" y="-38100"/>
            <a:chExt cx="6523734" cy="2780370"/>
          </a:xfrm>
        </p:grpSpPr>
        <p:sp>
          <p:nvSpPr>
            <p:cNvPr id="353" name="Google Shape;353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ALBERTO GALIANO</a:t>
              </a:r>
              <a:endParaRPr sz="700"/>
            </a:p>
          </p:txBody>
        </p:sp>
        <p:sp>
          <p:nvSpPr>
            <p:cNvPr id="354" name="Google Shape;354;p40"/>
            <p:cNvSpPr txBox="1"/>
            <p:nvPr/>
          </p:nvSpPr>
          <p:spPr>
            <a:xfrm>
              <a:off x="34428" y="1703233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55" name="Google Shape;355;p40"/>
            <p:cNvSpPr txBox="1"/>
            <p:nvPr/>
          </p:nvSpPr>
          <p:spPr>
            <a:xfrm>
              <a:off x="34428" y="821694"/>
              <a:ext cx="6454877" cy="599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 Galiano Srl</a:t>
              </a:r>
              <a:endParaRPr sz="700"/>
            </a:p>
          </p:txBody>
        </p:sp>
      </p:grpSp>
      <p:grpSp>
        <p:nvGrpSpPr>
          <p:cNvPr id="356" name="Google Shape;356;p40"/>
          <p:cNvGrpSpPr/>
          <p:nvPr/>
        </p:nvGrpSpPr>
        <p:grpSpPr>
          <a:xfrm>
            <a:off x="6093982" y="3042958"/>
            <a:ext cx="2446400" cy="1271036"/>
            <a:chOff x="0" y="-38100"/>
            <a:chExt cx="6523734" cy="3389428"/>
          </a:xfrm>
        </p:grpSpPr>
        <p:sp>
          <p:nvSpPr>
            <p:cNvPr id="357" name="Google Shape;357;p40"/>
            <p:cNvSpPr txBox="1"/>
            <p:nvPr/>
          </p:nvSpPr>
          <p:spPr>
            <a:xfrm>
              <a:off x="0" y="-38100"/>
              <a:ext cx="6523734" cy="6404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STEFANO PONTI</a:t>
              </a:r>
              <a:endParaRPr sz="700"/>
            </a:p>
          </p:txBody>
        </p:sp>
        <p:sp>
          <p:nvSpPr>
            <p:cNvPr id="358" name="Google Shape;358;p40"/>
            <p:cNvSpPr txBox="1"/>
            <p:nvPr/>
          </p:nvSpPr>
          <p:spPr>
            <a:xfrm>
              <a:off x="34428" y="2312291"/>
              <a:ext cx="6454877" cy="10390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  <p:sp>
          <p:nvSpPr>
            <p:cNvPr id="359" name="Google Shape;359;p40"/>
            <p:cNvSpPr txBox="1"/>
            <p:nvPr/>
          </p:nvSpPr>
          <p:spPr>
            <a:xfrm>
              <a:off x="34428" y="821694"/>
              <a:ext cx="6454877" cy="12088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Fondatore di</a:t>
              </a:r>
              <a:endParaRPr sz="700"/>
            </a:p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Sistemi Ponti</a:t>
              </a:r>
              <a:endParaRPr sz="700"/>
            </a:p>
          </p:txBody>
        </p:sp>
      </p:grpSp>
      <p:sp>
        <p:nvSpPr>
          <p:cNvPr id="360" name="Google Shape;360;p40"/>
          <p:cNvSpPr/>
          <p:nvPr/>
        </p:nvSpPr>
        <p:spPr>
          <a:xfrm>
            <a:off x="1184496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2450" l="-97885" r="-1591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40"/>
          <p:cNvSpPr/>
          <p:nvPr/>
        </p:nvSpPr>
        <p:spPr>
          <a:xfrm>
            <a:off x="3941469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4396" l="0" r="-9502" t="-693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0"/>
          <p:cNvSpPr/>
          <p:nvPr/>
        </p:nvSpPr>
        <p:spPr>
          <a:xfrm>
            <a:off x="6674860" y="1539120"/>
            <a:ext cx="1284644" cy="128463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30744" l="-34170" r="-119129" t="-3802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1"/>
          <p:cNvSpPr txBox="1"/>
          <p:nvPr/>
        </p:nvSpPr>
        <p:spPr>
          <a:xfrm>
            <a:off x="6295086" y="4764967"/>
            <a:ext cx="2578458" cy="211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Piè di pagina</a:t>
            </a:r>
            <a:endParaRPr sz="700"/>
          </a:p>
        </p:txBody>
      </p:sp>
      <p:sp>
        <p:nvSpPr>
          <p:cNvPr id="369" name="Google Shape;369;p41"/>
          <p:cNvSpPr/>
          <p:nvPr/>
        </p:nvSpPr>
        <p:spPr>
          <a:xfrm>
            <a:off x="-101410" y="-111550"/>
            <a:ext cx="2545188" cy="2545188"/>
          </a:xfrm>
          <a:custGeom>
            <a:rect b="b" l="l" r="r" t="t"/>
            <a:pathLst>
              <a:path extrusionOk="0" h="5090375" w="5090375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1"/>
          <p:cNvSpPr/>
          <p:nvPr/>
        </p:nvSpPr>
        <p:spPr>
          <a:xfrm>
            <a:off x="3857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1"/>
          <p:cNvSpPr/>
          <p:nvPr/>
        </p:nvSpPr>
        <p:spPr>
          <a:xfrm>
            <a:off x="3857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41"/>
          <p:cNvSpPr/>
          <p:nvPr/>
        </p:nvSpPr>
        <p:spPr>
          <a:xfrm>
            <a:off x="25193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1"/>
          <p:cNvSpPr/>
          <p:nvPr/>
        </p:nvSpPr>
        <p:spPr>
          <a:xfrm>
            <a:off x="25193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41"/>
          <p:cNvSpPr/>
          <p:nvPr/>
        </p:nvSpPr>
        <p:spPr>
          <a:xfrm>
            <a:off x="46529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1"/>
          <p:cNvSpPr/>
          <p:nvPr/>
        </p:nvSpPr>
        <p:spPr>
          <a:xfrm>
            <a:off x="46529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1"/>
          <p:cNvSpPr txBox="1"/>
          <p:nvPr/>
        </p:nvSpPr>
        <p:spPr>
          <a:xfrm>
            <a:off x="5347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MOTIVAZIONE</a:t>
            </a:r>
            <a:endParaRPr sz="700"/>
          </a:p>
        </p:txBody>
      </p:sp>
      <p:sp>
        <p:nvSpPr>
          <p:cNvPr id="377" name="Google Shape;377;p41"/>
          <p:cNvSpPr txBox="1"/>
          <p:nvPr/>
        </p:nvSpPr>
        <p:spPr>
          <a:xfrm>
            <a:off x="26683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DISCIPLINA</a:t>
            </a:r>
            <a:endParaRPr sz="700"/>
          </a:p>
        </p:txBody>
      </p:sp>
      <p:sp>
        <p:nvSpPr>
          <p:cNvPr id="378" name="Google Shape;378;p41"/>
          <p:cNvSpPr txBox="1"/>
          <p:nvPr/>
        </p:nvSpPr>
        <p:spPr>
          <a:xfrm>
            <a:off x="480192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ADATTABILITÀ</a:t>
            </a:r>
            <a:endParaRPr sz="700"/>
          </a:p>
        </p:txBody>
      </p:sp>
      <p:sp>
        <p:nvSpPr>
          <p:cNvPr id="379" name="Google Shape;379;p41"/>
          <p:cNvSpPr/>
          <p:nvPr/>
        </p:nvSpPr>
        <p:spPr>
          <a:xfrm>
            <a:off x="6786563" y="1915302"/>
            <a:ext cx="1971675" cy="261937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41"/>
          <p:cNvSpPr/>
          <p:nvPr/>
        </p:nvSpPr>
        <p:spPr>
          <a:xfrm>
            <a:off x="6786563" y="1915302"/>
            <a:ext cx="1971675" cy="8382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41"/>
          <p:cNvSpPr txBox="1"/>
          <p:nvPr/>
        </p:nvSpPr>
        <p:spPr>
          <a:xfrm>
            <a:off x="6955891" y="2201052"/>
            <a:ext cx="1673759" cy="247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AUTENTICITÀ</a:t>
            </a:r>
            <a:endParaRPr sz="700"/>
          </a:p>
        </p:txBody>
      </p:sp>
      <p:sp>
        <p:nvSpPr>
          <p:cNvPr id="382" name="Google Shape;382;p41"/>
          <p:cNvSpPr txBox="1"/>
          <p:nvPr/>
        </p:nvSpPr>
        <p:spPr>
          <a:xfrm>
            <a:off x="5565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3" name="Google Shape;383;p41"/>
          <p:cNvSpPr txBox="1"/>
          <p:nvPr/>
        </p:nvSpPr>
        <p:spPr>
          <a:xfrm>
            <a:off x="26683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4" name="Google Shape;384;p41"/>
          <p:cNvSpPr txBox="1"/>
          <p:nvPr/>
        </p:nvSpPr>
        <p:spPr>
          <a:xfrm>
            <a:off x="4801921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5" name="Google Shape;385;p41"/>
          <p:cNvSpPr txBox="1"/>
          <p:nvPr/>
        </p:nvSpPr>
        <p:spPr>
          <a:xfrm>
            <a:off x="6957398" y="3199520"/>
            <a:ext cx="1630004" cy="3846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scriviamo qui il testo che ci interessa</a:t>
            </a:r>
            <a:endParaRPr sz="1200">
              <a:solidFill>
                <a:srgbClr val="05445E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6" name="Google Shape;386;p41"/>
          <p:cNvSpPr txBox="1"/>
          <p:nvPr/>
        </p:nvSpPr>
        <p:spPr>
          <a:xfrm>
            <a:off x="1603374" y="495300"/>
            <a:ext cx="5937254" cy="870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COSA DEFINIRÀ</a:t>
            </a:r>
            <a:endParaRPr sz="700"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8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IL TUO SUCCESSO?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2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-382" t="-18673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2"/>
          <p:cNvSpPr/>
          <p:nvPr/>
        </p:nvSpPr>
        <p:spPr>
          <a:xfrm rot="5400000">
            <a:off x="6295086" y="-93124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8" y="0"/>
                </a:lnTo>
                <a:lnTo>
                  <a:pt x="5855058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42"/>
          <p:cNvSpPr/>
          <p:nvPr/>
        </p:nvSpPr>
        <p:spPr>
          <a:xfrm rot="-5400000">
            <a:off x="-115240" y="3354896"/>
            <a:ext cx="1879779" cy="1879779"/>
          </a:xfrm>
          <a:custGeom>
            <a:rect b="b" l="l" r="r" t="t"/>
            <a:pathLst>
              <a:path extrusionOk="0" h="3759558" w="3759558">
                <a:moveTo>
                  <a:pt x="0" y="0"/>
                </a:moveTo>
                <a:lnTo>
                  <a:pt x="3759558" y="0"/>
                </a:lnTo>
                <a:lnTo>
                  <a:pt x="3759558" y="3759558"/>
                </a:lnTo>
                <a:lnTo>
                  <a:pt x="0" y="37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4" name="Google Shape;394;p42"/>
          <p:cNvGrpSpPr/>
          <p:nvPr/>
        </p:nvGrpSpPr>
        <p:grpSpPr>
          <a:xfrm>
            <a:off x="514350" y="510778"/>
            <a:ext cx="5366242" cy="1479965"/>
            <a:chOff x="0" y="-9525"/>
            <a:chExt cx="14309978" cy="3946575"/>
          </a:xfrm>
        </p:grpSpPr>
        <p:sp>
          <p:nvSpPr>
            <p:cNvPr id="395" name="Google Shape;395;p42"/>
            <p:cNvSpPr txBox="1"/>
            <p:nvPr/>
          </p:nvSpPr>
          <p:spPr>
            <a:xfrm>
              <a:off x="0" y="-9525"/>
              <a:ext cx="1430997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METTERE TUTTO INSIEME</a:t>
              </a:r>
              <a:endParaRPr sz="700"/>
            </a:p>
          </p:txBody>
        </p:sp>
        <p:sp>
          <p:nvSpPr>
            <p:cNvPr id="396" name="Google Shape;396;p42"/>
            <p:cNvSpPr txBox="1"/>
            <p:nvPr/>
          </p:nvSpPr>
          <p:spPr>
            <a:xfrm>
              <a:off x="0" y="1299592"/>
              <a:ext cx="14309978" cy="1441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Piano per il successo</a:t>
              </a:r>
              <a:endParaRPr sz="700"/>
            </a:p>
          </p:txBody>
        </p:sp>
        <p:sp>
          <p:nvSpPr>
            <p:cNvPr id="397" name="Google Shape;397;p42"/>
            <p:cNvSpPr txBox="1"/>
            <p:nvPr/>
          </p:nvSpPr>
          <p:spPr>
            <a:xfrm>
              <a:off x="0" y="3289350"/>
              <a:ext cx="1430997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SCRIVERE UN BUSINESS PLAN</a:t>
              </a:r>
              <a:endParaRPr sz="700"/>
            </a:p>
          </p:txBody>
        </p:sp>
      </p:grpSp>
      <p:sp>
        <p:nvSpPr>
          <p:cNvPr id="398" name="Google Shape;398;p4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3"/>
          <p:cNvSpPr/>
          <p:nvPr/>
        </p:nvSpPr>
        <p:spPr>
          <a:xfrm rot="-5400000">
            <a:off x="-110573" y="2571750"/>
            <a:ext cx="2797593" cy="2797593"/>
          </a:xfrm>
          <a:custGeom>
            <a:rect b="b" l="l" r="r" t="t"/>
            <a:pathLst>
              <a:path extrusionOk="0" h="5595185" w="5595185">
                <a:moveTo>
                  <a:pt x="0" y="0"/>
                </a:moveTo>
                <a:lnTo>
                  <a:pt x="5595185" y="0"/>
                </a:lnTo>
                <a:lnTo>
                  <a:pt x="5595185" y="5595185"/>
                </a:lnTo>
                <a:lnTo>
                  <a:pt x="0" y="5595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43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3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3"/>
          <p:cNvSpPr/>
          <p:nvPr/>
        </p:nvSpPr>
        <p:spPr>
          <a:xfrm rot="-5400000">
            <a:off x="265322" y="1190625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7" y="0"/>
                </a:lnTo>
                <a:lnTo>
                  <a:pt x="1069037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43"/>
          <p:cNvSpPr/>
          <p:nvPr/>
        </p:nvSpPr>
        <p:spPr>
          <a:xfrm rot="-5400000">
            <a:off x="959935" y="25717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3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9" name="Google Shape;409;p43"/>
          <p:cNvGrpSpPr/>
          <p:nvPr/>
        </p:nvGrpSpPr>
        <p:grpSpPr>
          <a:xfrm>
            <a:off x="3159604" y="523088"/>
            <a:ext cx="4641371" cy="3848717"/>
            <a:chOff x="0" y="-29210"/>
            <a:chExt cx="12376990" cy="10263244"/>
          </a:xfrm>
        </p:grpSpPr>
        <p:sp>
          <p:nvSpPr>
            <p:cNvPr id="410" name="Google Shape;410;p43"/>
            <p:cNvSpPr txBox="1"/>
            <p:nvPr/>
          </p:nvSpPr>
          <p:spPr>
            <a:xfrm>
              <a:off x="0" y="-29210"/>
              <a:ext cx="12376990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Parti del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business plan</a:t>
              </a:r>
              <a:endParaRPr sz="700"/>
            </a:p>
          </p:txBody>
        </p:sp>
        <p:sp>
          <p:nvSpPr>
            <p:cNvPr id="411" name="Google Shape;411;p43"/>
            <p:cNvSpPr txBox="1"/>
            <p:nvPr/>
          </p:nvSpPr>
          <p:spPr>
            <a:xfrm>
              <a:off x="0" y="3354639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ANALISI DI MERCATO E STRATEGIA DI VENDITA</a:t>
              </a:r>
              <a:endParaRPr sz="700"/>
            </a:p>
          </p:txBody>
        </p:sp>
        <p:sp>
          <p:nvSpPr>
            <p:cNvPr id="412" name="Google Shape;412;p43"/>
            <p:cNvSpPr txBox="1"/>
            <p:nvPr/>
          </p:nvSpPr>
          <p:spPr>
            <a:xfrm>
              <a:off x="0" y="429468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3" name="Google Shape;413;p43"/>
            <p:cNvSpPr txBox="1"/>
            <p:nvPr/>
          </p:nvSpPr>
          <p:spPr>
            <a:xfrm>
              <a:off x="0" y="5951997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OPERAZIONI E LOGISTICA</a:t>
              </a:r>
              <a:endParaRPr sz="700"/>
            </a:p>
          </p:txBody>
        </p:sp>
        <p:sp>
          <p:nvSpPr>
            <p:cNvPr id="414" name="Google Shape;414;p43"/>
            <p:cNvSpPr txBox="1"/>
            <p:nvPr/>
          </p:nvSpPr>
          <p:spPr>
            <a:xfrm>
              <a:off x="0" y="6915538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5" name="Google Shape;415;p43"/>
            <p:cNvSpPr txBox="1"/>
            <p:nvPr/>
          </p:nvSpPr>
          <p:spPr>
            <a:xfrm>
              <a:off x="0" y="8694350"/>
              <a:ext cx="12376990" cy="57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PIANO FINANZIARIO E PROIEZIONI</a:t>
              </a:r>
              <a:endParaRPr sz="700"/>
            </a:p>
          </p:txBody>
        </p:sp>
        <p:sp>
          <p:nvSpPr>
            <p:cNvPr id="416" name="Google Shape;416;p43"/>
            <p:cNvSpPr txBox="1"/>
            <p:nvPr/>
          </p:nvSpPr>
          <p:spPr>
            <a:xfrm>
              <a:off x="0" y="9657893"/>
              <a:ext cx="12376990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/>
          <p:nvPr/>
        </p:nvSpPr>
        <p:spPr>
          <a:xfrm>
            <a:off x="-12" y="3165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7802" l="-781" r="-779" t="-2492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highlight>
                <a:srgbClr val="FF00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26"/>
          <p:cNvSpPr/>
          <p:nvPr/>
        </p:nvSpPr>
        <p:spPr>
          <a:xfrm rot="10800000">
            <a:off x="6702573" y="2718649"/>
            <a:ext cx="2545188" cy="2545188"/>
          </a:xfrm>
          <a:custGeom>
            <a:rect b="b" l="l" r="r" t="t"/>
            <a:pathLst>
              <a:path extrusionOk="0" h="5090375" w="5090375">
                <a:moveTo>
                  <a:pt x="0" y="0"/>
                </a:moveTo>
                <a:lnTo>
                  <a:pt x="5090375" y="0"/>
                </a:lnTo>
                <a:lnTo>
                  <a:pt x="5090375" y="5090375"/>
                </a:lnTo>
                <a:lnTo>
                  <a:pt x="0" y="50903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26"/>
          <p:cNvSpPr/>
          <p:nvPr/>
        </p:nvSpPr>
        <p:spPr>
          <a:xfrm rot="10800000">
            <a:off x="7601289" y="1753899"/>
            <a:ext cx="1028360" cy="1028361"/>
          </a:xfrm>
          <a:custGeom>
            <a:rect b="b" l="l" r="r" t="t"/>
            <a:pathLst>
              <a:path extrusionOk="0" h="2056721" w="2056721">
                <a:moveTo>
                  <a:pt x="0" y="0"/>
                </a:moveTo>
                <a:lnTo>
                  <a:pt x="2056721" y="0"/>
                </a:lnTo>
                <a:lnTo>
                  <a:pt x="2056721" y="2056721"/>
                </a:lnTo>
                <a:lnTo>
                  <a:pt x="0" y="20567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26"/>
          <p:cNvGrpSpPr/>
          <p:nvPr/>
        </p:nvGrpSpPr>
        <p:grpSpPr>
          <a:xfrm>
            <a:off x="209475" y="502700"/>
            <a:ext cx="8934525" cy="4138087"/>
            <a:chOff x="-302600" y="-1508655"/>
            <a:chExt cx="23825400" cy="11034900"/>
          </a:xfrm>
        </p:grpSpPr>
        <p:sp>
          <p:nvSpPr>
            <p:cNvPr id="140" name="Google Shape;140;p26"/>
            <p:cNvSpPr txBox="1"/>
            <p:nvPr/>
          </p:nvSpPr>
          <p:spPr>
            <a:xfrm>
              <a:off x="488333" y="3236112"/>
              <a:ext cx="22243500" cy="1775400"/>
            </a:xfrm>
            <a:prstGeom prst="rect">
              <a:avLst/>
            </a:prstGeom>
            <a:solidFill>
              <a:srgbClr val="FFE9F6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41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Start It Up!</a:t>
              </a:r>
              <a:endParaRPr b="1" sz="41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"/>
            </a:p>
          </p:txBody>
        </p:sp>
        <p:sp>
          <p:nvSpPr>
            <p:cNvPr id="141" name="Google Shape;141;p26"/>
            <p:cNvSpPr txBox="1"/>
            <p:nvPr/>
          </p:nvSpPr>
          <p:spPr>
            <a:xfrm>
              <a:off x="-302600" y="8910645"/>
              <a:ext cx="23825400" cy="615600"/>
            </a:xfrm>
            <a:prstGeom prst="rect">
              <a:avLst/>
            </a:prstGeom>
            <a:solidFill>
              <a:srgbClr val="FFE9F6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500">
                  <a:latin typeface="Raleway"/>
                  <a:ea typeface="Raleway"/>
                  <a:cs typeface="Raleway"/>
                  <a:sym typeface="Raleway"/>
                </a:rPr>
                <a:t>stanca di mettere il mascara? prova anche tu le extension ciglia, e dona lucentezza al tuo sguardo</a:t>
              </a:r>
              <a:endParaRPr b="1" sz="700"/>
            </a:p>
          </p:txBody>
        </p:sp>
        <p:sp>
          <p:nvSpPr>
            <p:cNvPr id="142" name="Google Shape;142;p26"/>
            <p:cNvSpPr txBox="1"/>
            <p:nvPr/>
          </p:nvSpPr>
          <p:spPr>
            <a:xfrm>
              <a:off x="4214933" y="-1508655"/>
              <a:ext cx="14521200" cy="2118000"/>
            </a:xfrm>
            <a:prstGeom prst="rect">
              <a:avLst/>
            </a:prstGeom>
            <a:solidFill>
              <a:srgbClr val="FFE9F6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rgbClr val="D5A6BD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0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FONDATRICE DI SGUARDI</a:t>
              </a:r>
              <a:endParaRPr b="1" sz="1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4"/>
          <p:cNvSpPr/>
          <p:nvPr/>
        </p:nvSpPr>
        <p:spPr>
          <a:xfrm>
            <a:off x="4600868" y="2571750"/>
            <a:ext cx="4732418" cy="2729057"/>
          </a:xfrm>
          <a:custGeom>
            <a:rect b="b" l="l" r="r" t="t"/>
            <a:pathLst>
              <a:path extrusionOk="0" h="5458114" w="9464837">
                <a:moveTo>
                  <a:pt x="0" y="0"/>
                </a:moveTo>
                <a:lnTo>
                  <a:pt x="9464837" y="0"/>
                </a:lnTo>
                <a:lnTo>
                  <a:pt x="9464837" y="5458114"/>
                </a:lnTo>
                <a:lnTo>
                  <a:pt x="0" y="5458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866" l="0" r="0" t="-232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44"/>
          <p:cNvSpPr/>
          <p:nvPr/>
        </p:nvSpPr>
        <p:spPr>
          <a:xfrm rot="5400000">
            <a:off x="7800975" y="-85275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8"/>
                </a:lnTo>
                <a:lnTo>
                  <a:pt x="0" y="2855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44"/>
          <p:cNvSpPr/>
          <p:nvPr/>
        </p:nvSpPr>
        <p:spPr>
          <a:xfrm>
            <a:off x="-167117" y="-171217"/>
            <a:ext cx="4767986" cy="2742967"/>
          </a:xfrm>
          <a:custGeom>
            <a:rect b="b" l="l" r="r" t="t"/>
            <a:pathLst>
              <a:path extrusionOk="0" h="5485934" w="9535971">
                <a:moveTo>
                  <a:pt x="0" y="0"/>
                </a:moveTo>
                <a:lnTo>
                  <a:pt x="9535971" y="0"/>
                </a:lnTo>
                <a:lnTo>
                  <a:pt x="9535971" y="5485934"/>
                </a:lnTo>
                <a:lnTo>
                  <a:pt x="0" y="54859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136" l="0" r="0" t="-790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4" name="Google Shape;424;p44"/>
          <p:cNvGrpSpPr/>
          <p:nvPr/>
        </p:nvGrpSpPr>
        <p:grpSpPr>
          <a:xfrm>
            <a:off x="5109630" y="773890"/>
            <a:ext cx="3405269" cy="665637"/>
            <a:chOff x="0" y="-14605"/>
            <a:chExt cx="9080718" cy="1775033"/>
          </a:xfrm>
        </p:grpSpPr>
        <p:sp>
          <p:nvSpPr>
            <p:cNvPr id="425" name="Google Shape;425;p44"/>
            <p:cNvSpPr txBox="1"/>
            <p:nvPr/>
          </p:nvSpPr>
          <p:spPr>
            <a:xfrm>
              <a:off x="0" y="1184287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6" name="Google Shape;426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5 ANNI</a:t>
              </a:r>
              <a:endParaRPr sz="700"/>
            </a:p>
          </p:txBody>
        </p:sp>
      </p:grpSp>
      <p:sp>
        <p:nvSpPr>
          <p:cNvPr id="427" name="Google Shape;427;p44"/>
          <p:cNvSpPr/>
          <p:nvPr/>
        </p:nvSpPr>
        <p:spPr>
          <a:xfrm rot="-5400000">
            <a:off x="-133350" y="3795826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8" name="Google Shape;428;p44"/>
          <p:cNvGrpSpPr/>
          <p:nvPr/>
        </p:nvGrpSpPr>
        <p:grpSpPr>
          <a:xfrm>
            <a:off x="580574" y="3221893"/>
            <a:ext cx="3405269" cy="676135"/>
            <a:chOff x="0" y="-14605"/>
            <a:chExt cx="9080718" cy="1803025"/>
          </a:xfrm>
        </p:grpSpPr>
        <p:sp>
          <p:nvSpPr>
            <p:cNvPr id="429" name="Google Shape;429;p44"/>
            <p:cNvSpPr txBox="1"/>
            <p:nvPr/>
          </p:nvSpPr>
          <p:spPr>
            <a:xfrm>
              <a:off x="0" y="1212279"/>
              <a:ext cx="9080718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30" name="Google Shape;430;p44"/>
            <p:cNvSpPr txBox="1"/>
            <p:nvPr/>
          </p:nvSpPr>
          <p:spPr>
            <a:xfrm>
              <a:off x="0" y="-14605"/>
              <a:ext cx="90807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PROIEZIONE A 3 ANNI</a:t>
              </a:r>
              <a:endParaRPr sz="7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45"/>
          <p:cNvGrpSpPr/>
          <p:nvPr/>
        </p:nvGrpSpPr>
        <p:grpSpPr>
          <a:xfrm>
            <a:off x="1205998" y="338075"/>
            <a:ext cx="6961838" cy="1176548"/>
            <a:chOff x="-1250168" y="-581827"/>
            <a:chExt cx="18564900" cy="3137460"/>
          </a:xfrm>
        </p:grpSpPr>
        <p:sp>
          <p:nvSpPr>
            <p:cNvPr id="436" name="Google Shape;436;p45"/>
            <p:cNvSpPr txBox="1"/>
            <p:nvPr/>
          </p:nvSpPr>
          <p:spPr>
            <a:xfrm>
              <a:off x="-1250168" y="-581827"/>
              <a:ext cx="185649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Quando: tempistica perfetta</a:t>
              </a:r>
              <a:endParaRPr sz="700"/>
            </a:p>
          </p:txBody>
        </p:sp>
        <p:sp>
          <p:nvSpPr>
            <p:cNvPr id="437" name="Google Shape;437;p45"/>
            <p:cNvSpPr txBox="1"/>
            <p:nvPr/>
          </p:nvSpPr>
          <p:spPr>
            <a:xfrm>
              <a:off x="0" y="1773313"/>
              <a:ext cx="15451676" cy="7823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19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QUAL È IL TUO PROGRAMMA PER IL LANCIO?</a:t>
              </a:r>
              <a:endParaRPr sz="700"/>
            </a:p>
          </p:txBody>
        </p:sp>
      </p:grpSp>
      <p:grpSp>
        <p:nvGrpSpPr>
          <p:cNvPr id="438" name="Google Shape;438;p45"/>
          <p:cNvGrpSpPr/>
          <p:nvPr/>
        </p:nvGrpSpPr>
        <p:grpSpPr>
          <a:xfrm>
            <a:off x="521356" y="2839955"/>
            <a:ext cx="1709029" cy="686169"/>
            <a:chOff x="0" y="-38100"/>
            <a:chExt cx="4557411" cy="1829784"/>
          </a:xfrm>
        </p:grpSpPr>
        <p:sp>
          <p:nvSpPr>
            <p:cNvPr id="439" name="Google Shape;439;p45"/>
            <p:cNvSpPr txBox="1"/>
            <p:nvPr/>
          </p:nvSpPr>
          <p:spPr>
            <a:xfrm>
              <a:off x="0" y="931961"/>
              <a:ext cx="4557411" cy="8597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3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40" name="Google Shape;440;p45"/>
            <p:cNvSpPr txBox="1"/>
            <p:nvPr/>
          </p:nvSpPr>
          <p:spPr>
            <a:xfrm>
              <a:off x="0" y="-38100"/>
              <a:ext cx="4557411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PREPARAZIONE</a:t>
              </a:r>
              <a:endParaRPr sz="700"/>
            </a:p>
          </p:txBody>
        </p:sp>
      </p:grpSp>
      <p:grpSp>
        <p:nvGrpSpPr>
          <p:cNvPr id="441" name="Google Shape;441;p45"/>
          <p:cNvGrpSpPr/>
          <p:nvPr/>
        </p:nvGrpSpPr>
        <p:grpSpPr>
          <a:xfrm>
            <a:off x="2693058" y="2839955"/>
            <a:ext cx="1672751" cy="674050"/>
            <a:chOff x="0" y="-38100"/>
            <a:chExt cx="4460670" cy="1797466"/>
          </a:xfrm>
        </p:grpSpPr>
        <p:sp>
          <p:nvSpPr>
            <p:cNvPr id="442" name="Google Shape;442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43" name="Google Shape;443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LANCIO</a:t>
              </a:r>
              <a:endParaRPr sz="700"/>
            </a:p>
          </p:txBody>
        </p:sp>
      </p:grpSp>
      <p:grpSp>
        <p:nvGrpSpPr>
          <p:cNvPr id="444" name="Google Shape;444;p45"/>
          <p:cNvGrpSpPr/>
          <p:nvPr/>
        </p:nvGrpSpPr>
        <p:grpSpPr>
          <a:xfrm>
            <a:off x="4828482" y="2839955"/>
            <a:ext cx="1672751" cy="674050"/>
            <a:chOff x="0" y="-38100"/>
            <a:chExt cx="4460670" cy="1797466"/>
          </a:xfrm>
        </p:grpSpPr>
        <p:sp>
          <p:nvSpPr>
            <p:cNvPr id="445" name="Google Shape;445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46" name="Google Shape;446;p45"/>
            <p:cNvSpPr txBox="1"/>
            <p:nvPr/>
          </p:nvSpPr>
          <p:spPr>
            <a:xfrm>
              <a:off x="0" y="-38100"/>
              <a:ext cx="4460670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RIFINITURA</a:t>
              </a:r>
              <a:endParaRPr sz="700"/>
            </a:p>
          </p:txBody>
        </p:sp>
      </p:grpSp>
      <p:grpSp>
        <p:nvGrpSpPr>
          <p:cNvPr id="447" name="Google Shape;447;p45"/>
          <p:cNvGrpSpPr/>
          <p:nvPr/>
        </p:nvGrpSpPr>
        <p:grpSpPr>
          <a:xfrm>
            <a:off x="6963905" y="2839955"/>
            <a:ext cx="1672751" cy="674050"/>
            <a:chOff x="0" y="-38100"/>
            <a:chExt cx="4460670" cy="1797466"/>
          </a:xfrm>
        </p:grpSpPr>
        <p:sp>
          <p:nvSpPr>
            <p:cNvPr id="448" name="Google Shape;448;p45"/>
            <p:cNvSpPr txBox="1"/>
            <p:nvPr/>
          </p:nvSpPr>
          <p:spPr>
            <a:xfrm>
              <a:off x="0" y="-38100"/>
              <a:ext cx="4460670" cy="582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OTTIMIZZAZIONE</a:t>
              </a:r>
              <a:endParaRPr sz="700"/>
            </a:p>
          </p:txBody>
        </p:sp>
        <p:sp>
          <p:nvSpPr>
            <p:cNvPr id="449" name="Google Shape;449;p45"/>
            <p:cNvSpPr txBox="1"/>
            <p:nvPr/>
          </p:nvSpPr>
          <p:spPr>
            <a:xfrm>
              <a:off x="0" y="931961"/>
              <a:ext cx="4460670" cy="8274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9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50" name="Google Shape;450;p45"/>
          <p:cNvSpPr/>
          <p:nvPr/>
        </p:nvSpPr>
        <p:spPr>
          <a:xfrm>
            <a:off x="-100286" y="2365326"/>
            <a:ext cx="9358587" cy="63871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5"/>
          <p:cNvSpPr/>
          <p:nvPr/>
        </p:nvSpPr>
        <p:spPr>
          <a:xfrm>
            <a:off x="1263536" y="2291932"/>
            <a:ext cx="210658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45"/>
          <p:cNvSpPr/>
          <p:nvPr/>
        </p:nvSpPr>
        <p:spPr>
          <a:xfrm>
            <a:off x="3405006" y="2301457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45"/>
          <p:cNvSpPr/>
          <p:nvPr/>
        </p:nvSpPr>
        <p:spPr>
          <a:xfrm>
            <a:off x="554647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45"/>
          <p:cNvSpPr/>
          <p:nvPr/>
        </p:nvSpPr>
        <p:spPr>
          <a:xfrm>
            <a:off x="7687946" y="2291932"/>
            <a:ext cx="210657" cy="210658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45"/>
          <p:cNvSpPr/>
          <p:nvPr/>
        </p:nvSpPr>
        <p:spPr>
          <a:xfrm rot="-5400000">
            <a:off x="0" y="4287742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45"/>
          <p:cNvSpPr/>
          <p:nvPr/>
        </p:nvSpPr>
        <p:spPr>
          <a:xfrm rot="5400000">
            <a:off x="8288242" y="0"/>
            <a:ext cx="855758" cy="855758"/>
          </a:xfrm>
          <a:custGeom>
            <a:rect b="b" l="l" r="r" t="t"/>
            <a:pathLst>
              <a:path extrusionOk="0" h="1711517" w="1711517">
                <a:moveTo>
                  <a:pt x="0" y="0"/>
                </a:moveTo>
                <a:lnTo>
                  <a:pt x="1711517" y="0"/>
                </a:lnTo>
                <a:lnTo>
                  <a:pt x="1711517" y="1711517"/>
                </a:lnTo>
                <a:lnTo>
                  <a:pt x="0" y="1711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45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6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930" l="0" r="0" t="-13287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3" name="Google Shape;463;p46"/>
          <p:cNvGrpSpPr/>
          <p:nvPr/>
        </p:nvGrpSpPr>
        <p:grpSpPr>
          <a:xfrm>
            <a:off x="1603374" y="1199925"/>
            <a:ext cx="5937254" cy="2282171"/>
            <a:chOff x="0" y="0"/>
            <a:chExt cx="15832676" cy="6085789"/>
          </a:xfrm>
        </p:grpSpPr>
        <p:sp>
          <p:nvSpPr>
            <p:cNvPr id="464" name="Google Shape;464;p46"/>
            <p:cNvSpPr/>
            <p:nvPr/>
          </p:nvSpPr>
          <p:spPr>
            <a:xfrm>
              <a:off x="6240725" y="0"/>
              <a:ext cx="3351226" cy="3351226"/>
            </a:xfrm>
            <a:custGeom>
              <a:rect b="b" l="l" r="r" t="t"/>
              <a:pathLst>
                <a:path extrusionOk="0" h="3351226" w="3351226">
                  <a:moveTo>
                    <a:pt x="0" y="0"/>
                  </a:moveTo>
                  <a:lnTo>
                    <a:pt x="3351226" y="0"/>
                  </a:lnTo>
                  <a:lnTo>
                    <a:pt x="3351226" y="3351226"/>
                  </a:lnTo>
                  <a:lnTo>
                    <a:pt x="0" y="33512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22850" lIns="45725" spcFirstLastPara="1" rIns="45725" wrap="square" tIns="228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46"/>
            <p:cNvSpPr txBox="1"/>
            <p:nvPr/>
          </p:nvSpPr>
          <p:spPr>
            <a:xfrm>
              <a:off x="0" y="5541366"/>
              <a:ext cx="15832676" cy="5444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3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66" name="Google Shape;466;p46"/>
            <p:cNvSpPr txBox="1"/>
            <p:nvPr/>
          </p:nvSpPr>
          <p:spPr>
            <a:xfrm>
              <a:off x="0" y="3863978"/>
              <a:ext cx="15832676" cy="11497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8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START IT UP!</a:t>
              </a:r>
              <a:endParaRPr sz="700"/>
            </a:p>
          </p:txBody>
        </p:sp>
      </p:grpSp>
      <p:sp>
        <p:nvSpPr>
          <p:cNvPr id="467" name="Google Shape;467;p46"/>
          <p:cNvSpPr/>
          <p:nvPr/>
        </p:nvSpPr>
        <p:spPr>
          <a:xfrm rot="-5400000">
            <a:off x="-265321" y="1803444"/>
            <a:ext cx="530642" cy="530643"/>
          </a:xfrm>
          <a:custGeom>
            <a:rect b="b" l="l" r="r" t="t"/>
            <a:pathLst>
              <a:path extrusionOk="0" h="1061285" w="1061285">
                <a:moveTo>
                  <a:pt x="0" y="0"/>
                </a:moveTo>
                <a:lnTo>
                  <a:pt x="1061286" y="0"/>
                </a:lnTo>
                <a:lnTo>
                  <a:pt x="1061286" y="1061286"/>
                </a:lnTo>
                <a:lnTo>
                  <a:pt x="0" y="1061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46"/>
          <p:cNvSpPr/>
          <p:nvPr/>
        </p:nvSpPr>
        <p:spPr>
          <a:xfrm rot="-5400000">
            <a:off x="1020964" y="24709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46"/>
          <p:cNvSpPr/>
          <p:nvPr/>
        </p:nvSpPr>
        <p:spPr>
          <a:xfrm rot="-5400000">
            <a:off x="265322" y="859518"/>
            <a:ext cx="865626" cy="865626"/>
          </a:xfrm>
          <a:custGeom>
            <a:rect b="b" l="l" r="r" t="t"/>
            <a:pathLst>
              <a:path extrusionOk="0" h="1731252" w="1731252">
                <a:moveTo>
                  <a:pt x="0" y="0"/>
                </a:moveTo>
                <a:lnTo>
                  <a:pt x="1731251" y="0"/>
                </a:lnTo>
                <a:lnTo>
                  <a:pt x="1731251" y="1731252"/>
                </a:lnTo>
                <a:lnTo>
                  <a:pt x="0" y="1731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46"/>
          <p:cNvSpPr/>
          <p:nvPr/>
        </p:nvSpPr>
        <p:spPr>
          <a:xfrm rot="5400000">
            <a:off x="8273919" y="-133350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46"/>
          <p:cNvSpPr/>
          <p:nvPr/>
        </p:nvSpPr>
        <p:spPr>
          <a:xfrm rot="5400000">
            <a:off x="7208978" y="-133350"/>
            <a:ext cx="499162" cy="499162"/>
          </a:xfrm>
          <a:custGeom>
            <a:rect b="b" l="l" r="r" t="t"/>
            <a:pathLst>
              <a:path extrusionOk="0" h="998323" w="998323">
                <a:moveTo>
                  <a:pt x="0" y="0"/>
                </a:moveTo>
                <a:lnTo>
                  <a:pt x="998323" y="0"/>
                </a:lnTo>
                <a:lnTo>
                  <a:pt x="998323" y="998323"/>
                </a:lnTo>
                <a:lnTo>
                  <a:pt x="0" y="9983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46"/>
          <p:cNvSpPr/>
          <p:nvPr/>
        </p:nvSpPr>
        <p:spPr>
          <a:xfrm rot="5400000">
            <a:off x="7208978" y="977773"/>
            <a:ext cx="661087" cy="661087"/>
          </a:xfrm>
          <a:custGeom>
            <a:rect b="b" l="l" r="r" t="t"/>
            <a:pathLst>
              <a:path extrusionOk="0" h="1322173" w="1322173">
                <a:moveTo>
                  <a:pt x="0" y="0"/>
                </a:moveTo>
                <a:lnTo>
                  <a:pt x="1322173" y="0"/>
                </a:lnTo>
                <a:lnTo>
                  <a:pt x="1322173" y="1322173"/>
                </a:lnTo>
                <a:lnTo>
                  <a:pt x="0" y="1322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46"/>
          <p:cNvSpPr/>
          <p:nvPr/>
        </p:nvSpPr>
        <p:spPr>
          <a:xfrm rot="5400000">
            <a:off x="8360095" y="447675"/>
            <a:ext cx="408674" cy="408674"/>
          </a:xfrm>
          <a:custGeom>
            <a:rect b="b" l="l" r="r" t="t"/>
            <a:pathLst>
              <a:path extrusionOk="0" h="817348" w="817348">
                <a:moveTo>
                  <a:pt x="0" y="0"/>
                </a:moveTo>
                <a:lnTo>
                  <a:pt x="817348" y="0"/>
                </a:lnTo>
                <a:lnTo>
                  <a:pt x="817348" y="817348"/>
                </a:lnTo>
                <a:lnTo>
                  <a:pt x="0" y="817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46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47"/>
          <p:cNvGrpSpPr/>
          <p:nvPr/>
        </p:nvGrpSpPr>
        <p:grpSpPr>
          <a:xfrm>
            <a:off x="-76200" y="-76200"/>
            <a:ext cx="9318172" cy="5314950"/>
            <a:chOff x="0" y="0"/>
            <a:chExt cx="24848457" cy="14173200"/>
          </a:xfrm>
        </p:grpSpPr>
        <p:pic>
          <p:nvPicPr>
            <p:cNvPr id="480" name="Google Shape;480;p47"/>
            <p:cNvPicPr preferRelativeResize="0"/>
            <p:nvPr/>
          </p:nvPicPr>
          <p:blipFill rotWithShape="1">
            <a:blip r:embed="rId3">
              <a:alphaModFix amt="18999"/>
            </a:blip>
            <a:srcRect b="0" l="30552" r="30552" t="0"/>
            <a:stretch/>
          </p:blipFill>
          <p:spPr>
            <a:xfrm>
              <a:off x="0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47"/>
            <p:cNvPicPr preferRelativeResize="0"/>
            <p:nvPr/>
          </p:nvPicPr>
          <p:blipFill rotWithShape="1">
            <a:blip r:embed="rId4">
              <a:alphaModFix amt="18999"/>
            </a:blip>
            <a:srcRect b="0" l="59638" r="1473" t="0"/>
            <a:stretch/>
          </p:blipFill>
          <p:spPr>
            <a:xfrm>
              <a:off x="8282819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47"/>
            <p:cNvPicPr preferRelativeResize="0"/>
            <p:nvPr/>
          </p:nvPicPr>
          <p:blipFill rotWithShape="1">
            <a:blip r:embed="rId5">
              <a:alphaModFix amt="18999"/>
            </a:blip>
            <a:srcRect b="0" l="30557" r="30557" t="0"/>
            <a:stretch/>
          </p:blipFill>
          <p:spPr>
            <a:xfrm>
              <a:off x="16565638" y="0"/>
              <a:ext cx="8282819" cy="14173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3" name="Google Shape;483;p47"/>
          <p:cNvGrpSpPr/>
          <p:nvPr/>
        </p:nvGrpSpPr>
        <p:grpSpPr>
          <a:xfrm>
            <a:off x="1852597" y="1860251"/>
            <a:ext cx="5460577" cy="741717"/>
            <a:chOff x="0" y="-14605"/>
            <a:chExt cx="14561539" cy="1977913"/>
          </a:xfrm>
        </p:grpSpPr>
        <p:sp>
          <p:nvSpPr>
            <p:cNvPr id="484" name="Google Shape;484;p47"/>
            <p:cNvSpPr txBox="1"/>
            <p:nvPr/>
          </p:nvSpPr>
          <p:spPr>
            <a:xfrm>
              <a:off x="0" y="1387167"/>
              <a:ext cx="14561539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 </a:t>
              </a:r>
              <a:endParaRPr sz="700"/>
            </a:p>
          </p:txBody>
        </p:sp>
        <p:sp>
          <p:nvSpPr>
            <p:cNvPr id="485" name="Google Shape;485;p47"/>
            <p:cNvSpPr txBox="1"/>
            <p:nvPr/>
          </p:nvSpPr>
          <p:spPr>
            <a:xfrm>
              <a:off x="0" y="-14605"/>
              <a:ext cx="14561539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SEI PRONT* A INIZIARE?</a:t>
              </a:r>
              <a:endParaRPr sz="7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8"/>
          <p:cNvSpPr/>
          <p:nvPr/>
        </p:nvSpPr>
        <p:spPr>
          <a:xfrm>
            <a:off x="1286366" y="1706631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48"/>
          <p:cNvSpPr/>
          <p:nvPr/>
        </p:nvSpPr>
        <p:spPr>
          <a:xfrm>
            <a:off x="401976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48"/>
          <p:cNvSpPr/>
          <p:nvPr/>
        </p:nvSpPr>
        <p:spPr>
          <a:xfrm>
            <a:off x="6756174" y="1711800"/>
            <a:ext cx="1088188" cy="1902962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48"/>
          <p:cNvSpPr/>
          <p:nvPr/>
        </p:nvSpPr>
        <p:spPr>
          <a:xfrm>
            <a:off x="1226325" y="1655397"/>
            <a:ext cx="1072457" cy="1873892"/>
          </a:xfrm>
          <a:custGeom>
            <a:rect b="b" l="l" r="r" t="t"/>
            <a:pathLst>
              <a:path extrusionOk="0" h="3747784" w="2144914">
                <a:moveTo>
                  <a:pt x="0" y="0"/>
                </a:moveTo>
                <a:lnTo>
                  <a:pt x="2144914" y="0"/>
                </a:lnTo>
                <a:lnTo>
                  <a:pt x="2144914" y="3747784"/>
                </a:lnTo>
                <a:lnTo>
                  <a:pt x="0" y="3747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5483" r="-67259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48"/>
          <p:cNvSpPr/>
          <p:nvPr/>
        </p:nvSpPr>
        <p:spPr>
          <a:xfrm>
            <a:off x="3962378" y="1664788"/>
            <a:ext cx="1071905" cy="1869669"/>
          </a:xfrm>
          <a:custGeom>
            <a:rect b="b" l="l" r="r" t="t"/>
            <a:pathLst>
              <a:path extrusionOk="0" h="3739338" w="2143810">
                <a:moveTo>
                  <a:pt x="0" y="0"/>
                </a:moveTo>
                <a:lnTo>
                  <a:pt x="2143809" y="0"/>
                </a:lnTo>
                <a:lnTo>
                  <a:pt x="2143809" y="3739339"/>
                </a:lnTo>
                <a:lnTo>
                  <a:pt x="0" y="3739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9963" r="-141823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48"/>
          <p:cNvSpPr/>
          <p:nvPr/>
        </p:nvSpPr>
        <p:spPr>
          <a:xfrm>
            <a:off x="6697878" y="1655397"/>
            <a:ext cx="1075285" cy="1879060"/>
          </a:xfrm>
          <a:custGeom>
            <a:rect b="b" l="l" r="r" t="t"/>
            <a:pathLst>
              <a:path extrusionOk="0" h="3758121" w="2150571">
                <a:moveTo>
                  <a:pt x="0" y="0"/>
                </a:moveTo>
                <a:lnTo>
                  <a:pt x="2150572" y="0"/>
                </a:lnTo>
                <a:lnTo>
                  <a:pt x="2150572" y="3758121"/>
                </a:lnTo>
                <a:lnTo>
                  <a:pt x="0" y="3758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81130" r="-8113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6" name="Google Shape;496;p48"/>
          <p:cNvGrpSpPr/>
          <p:nvPr/>
        </p:nvGrpSpPr>
        <p:grpSpPr>
          <a:xfrm>
            <a:off x="625089" y="3804157"/>
            <a:ext cx="2350701" cy="537077"/>
            <a:chOff x="0" y="-38100"/>
            <a:chExt cx="6268536" cy="1432205"/>
          </a:xfrm>
        </p:grpSpPr>
        <p:sp>
          <p:nvSpPr>
            <p:cNvPr id="497" name="Google Shape;497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SARA CHIARELLI</a:t>
              </a:r>
              <a:endParaRPr sz="700"/>
            </a:p>
          </p:txBody>
        </p:sp>
        <p:sp>
          <p:nvSpPr>
            <p:cNvPr id="498" name="Google Shape;498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99" name="Google Shape;499;p48"/>
          <p:cNvGrpSpPr/>
          <p:nvPr/>
        </p:nvGrpSpPr>
        <p:grpSpPr>
          <a:xfrm>
            <a:off x="3360429" y="3809325"/>
            <a:ext cx="2350701" cy="537077"/>
            <a:chOff x="0" y="-38100"/>
            <a:chExt cx="6268536" cy="1432205"/>
          </a:xfrm>
        </p:grpSpPr>
        <p:sp>
          <p:nvSpPr>
            <p:cNvPr id="500" name="Google Shape;500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GIOVANNA RICCI</a:t>
              </a:r>
              <a:endParaRPr sz="700"/>
            </a:p>
          </p:txBody>
        </p:sp>
        <p:sp>
          <p:nvSpPr>
            <p:cNvPr id="501" name="Google Shape;501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502" name="Google Shape;502;p48"/>
          <p:cNvGrpSpPr/>
          <p:nvPr/>
        </p:nvGrpSpPr>
        <p:grpSpPr>
          <a:xfrm>
            <a:off x="6095769" y="3809325"/>
            <a:ext cx="2350701" cy="537077"/>
            <a:chOff x="0" y="-38100"/>
            <a:chExt cx="6268536" cy="1432205"/>
          </a:xfrm>
        </p:grpSpPr>
        <p:sp>
          <p:nvSpPr>
            <p:cNvPr id="503" name="Google Shape;503;p48"/>
            <p:cNvSpPr txBox="1"/>
            <p:nvPr/>
          </p:nvSpPr>
          <p:spPr>
            <a:xfrm>
              <a:off x="0" y="-38100"/>
              <a:ext cx="6268536" cy="6476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CRISTINA VERDI</a:t>
              </a:r>
              <a:endParaRPr sz="700"/>
            </a:p>
          </p:txBody>
        </p:sp>
        <p:sp>
          <p:nvSpPr>
            <p:cNvPr id="504" name="Google Shape;504;p48"/>
            <p:cNvSpPr txBox="1"/>
            <p:nvPr/>
          </p:nvSpPr>
          <p:spPr>
            <a:xfrm>
              <a:off x="0" y="817964"/>
              <a:ext cx="626853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Titolo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505" name="Google Shape;505;p48"/>
          <p:cNvSpPr/>
          <p:nvPr/>
        </p:nvSpPr>
        <p:spPr>
          <a:xfrm>
            <a:off x="-116988" y="-61799"/>
            <a:ext cx="1427849" cy="1427849"/>
          </a:xfrm>
          <a:custGeom>
            <a:rect b="b" l="l" r="r" t="t"/>
            <a:pathLst>
              <a:path extrusionOk="0" h="2855698" w="2855698">
                <a:moveTo>
                  <a:pt x="0" y="0"/>
                </a:moveTo>
                <a:lnTo>
                  <a:pt x="2855698" y="0"/>
                </a:lnTo>
                <a:lnTo>
                  <a:pt x="2855698" y="2855697"/>
                </a:lnTo>
                <a:lnTo>
                  <a:pt x="0" y="285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6" name="Google Shape;506;p48"/>
          <p:cNvGrpSpPr/>
          <p:nvPr/>
        </p:nvGrpSpPr>
        <p:grpSpPr>
          <a:xfrm>
            <a:off x="1427979" y="452695"/>
            <a:ext cx="6288042" cy="941053"/>
            <a:chOff x="0" y="102235"/>
            <a:chExt cx="16768111" cy="2509476"/>
          </a:xfrm>
        </p:grpSpPr>
        <p:sp>
          <p:nvSpPr>
            <p:cNvPr id="507" name="Google Shape;507;p48"/>
            <p:cNvSpPr txBox="1"/>
            <p:nvPr/>
          </p:nvSpPr>
          <p:spPr>
            <a:xfrm>
              <a:off x="0" y="102235"/>
              <a:ext cx="16768111" cy="11982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9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Le persone dietro la nostra start up</a:t>
              </a:r>
              <a:endParaRPr sz="700"/>
            </a:p>
          </p:txBody>
        </p:sp>
        <p:sp>
          <p:nvSpPr>
            <p:cNvPr id="508" name="Google Shape;508;p48"/>
            <p:cNvSpPr txBox="1"/>
            <p:nvPr/>
          </p:nvSpPr>
          <p:spPr>
            <a:xfrm>
              <a:off x="0" y="1789386"/>
              <a:ext cx="16768111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TEAM SOLUZIONI MOOD</a:t>
              </a:r>
              <a:endParaRPr sz="70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9"/>
          <p:cNvSpPr/>
          <p:nvPr/>
        </p:nvSpPr>
        <p:spPr>
          <a:xfrm>
            <a:off x="1932666" y="678835"/>
            <a:ext cx="5619750" cy="4114800"/>
          </a:xfrm>
          <a:prstGeom prst="rect">
            <a:avLst/>
          </a:prstGeom>
          <a:solidFill>
            <a:srgbClr val="EBFDFF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9"/>
          <p:cNvSpPr/>
          <p:nvPr/>
        </p:nvSpPr>
        <p:spPr>
          <a:xfrm>
            <a:off x="1762125" y="514350"/>
            <a:ext cx="5619750" cy="4114800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49"/>
          <p:cNvSpPr/>
          <p:nvPr/>
        </p:nvSpPr>
        <p:spPr>
          <a:xfrm rot="-5400000">
            <a:off x="341081" y="341081"/>
            <a:ext cx="475329" cy="475329"/>
          </a:xfrm>
          <a:custGeom>
            <a:rect b="b" l="l" r="r" t="t"/>
            <a:pathLst>
              <a:path extrusionOk="0" h="950657" w="950657">
                <a:moveTo>
                  <a:pt x="0" y="0"/>
                </a:moveTo>
                <a:lnTo>
                  <a:pt x="950657" y="0"/>
                </a:lnTo>
                <a:lnTo>
                  <a:pt x="950657" y="950657"/>
                </a:lnTo>
                <a:lnTo>
                  <a:pt x="0" y="950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49"/>
          <p:cNvSpPr/>
          <p:nvPr/>
        </p:nvSpPr>
        <p:spPr>
          <a:xfrm rot="-5400000">
            <a:off x="8417625" y="1295854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49"/>
          <p:cNvSpPr/>
          <p:nvPr/>
        </p:nvSpPr>
        <p:spPr>
          <a:xfrm rot="-5400000">
            <a:off x="514350" y="4354447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80"/>
                </a:lnTo>
                <a:lnTo>
                  <a:pt x="0" y="22808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49"/>
          <p:cNvSpPr/>
          <p:nvPr/>
        </p:nvSpPr>
        <p:spPr>
          <a:xfrm rot="-5400000">
            <a:off x="8039833" y="447882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49"/>
          <p:cNvSpPr/>
          <p:nvPr/>
        </p:nvSpPr>
        <p:spPr>
          <a:xfrm rot="-5400000">
            <a:off x="1084570" y="1551265"/>
            <a:ext cx="314810" cy="314810"/>
          </a:xfrm>
          <a:custGeom>
            <a:rect b="b" l="l" r="r" t="t"/>
            <a:pathLst>
              <a:path extrusionOk="0" h="629619" w="629619">
                <a:moveTo>
                  <a:pt x="0" y="0"/>
                </a:moveTo>
                <a:lnTo>
                  <a:pt x="629619" y="0"/>
                </a:lnTo>
                <a:lnTo>
                  <a:pt x="629619" y="629619"/>
                </a:lnTo>
                <a:lnTo>
                  <a:pt x="0" y="62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0" name="Google Shape;520;p49"/>
          <p:cNvGrpSpPr/>
          <p:nvPr/>
        </p:nvGrpSpPr>
        <p:grpSpPr>
          <a:xfrm>
            <a:off x="2335966" y="956107"/>
            <a:ext cx="4472069" cy="3251567"/>
            <a:chOff x="0" y="138430"/>
            <a:chExt cx="11925518" cy="8670844"/>
          </a:xfrm>
        </p:grpSpPr>
        <p:sp>
          <p:nvSpPr>
            <p:cNvPr id="521" name="Google Shape;521;p49"/>
            <p:cNvSpPr txBox="1"/>
            <p:nvPr/>
          </p:nvSpPr>
          <p:spPr>
            <a:xfrm>
              <a:off x="0" y="138430"/>
              <a:ext cx="11925518" cy="1116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998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7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Facciamo due chiacchiere!</a:t>
              </a:r>
              <a:endParaRPr sz="700"/>
            </a:p>
          </p:txBody>
        </p:sp>
        <p:sp>
          <p:nvSpPr>
            <p:cNvPr id="522" name="Google Shape;522;p49"/>
            <p:cNvSpPr txBox="1"/>
            <p:nvPr/>
          </p:nvSpPr>
          <p:spPr>
            <a:xfrm>
              <a:off x="0" y="1680839"/>
              <a:ext cx="11925518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CONTATTACI</a:t>
              </a:r>
              <a:endParaRPr sz="700"/>
            </a:p>
          </p:txBody>
        </p:sp>
        <p:sp>
          <p:nvSpPr>
            <p:cNvPr id="523" name="Google Shape;523;p49"/>
            <p:cNvSpPr txBox="1"/>
            <p:nvPr/>
          </p:nvSpPr>
          <p:spPr>
            <a:xfrm>
              <a:off x="0" y="3163205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SEDE CENTRALE</a:t>
              </a:r>
              <a:endParaRPr sz="700"/>
            </a:p>
          </p:txBody>
        </p:sp>
        <p:sp>
          <p:nvSpPr>
            <p:cNvPr id="524" name="Google Shape;524;p49"/>
            <p:cNvSpPr txBox="1"/>
            <p:nvPr/>
          </p:nvSpPr>
          <p:spPr>
            <a:xfrm>
              <a:off x="0" y="4026805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Via Roma, 365 - 20121 Milano</a:t>
              </a:r>
              <a:endParaRPr sz="700"/>
            </a:p>
          </p:txBody>
        </p:sp>
        <p:sp>
          <p:nvSpPr>
            <p:cNvPr id="525" name="Google Shape;525;p49"/>
            <p:cNvSpPr txBox="1"/>
            <p:nvPr/>
          </p:nvSpPr>
          <p:spPr>
            <a:xfrm>
              <a:off x="0" y="5248850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NUMERO DI TELEFONO</a:t>
              </a:r>
              <a:endParaRPr sz="700"/>
            </a:p>
          </p:txBody>
        </p:sp>
        <p:sp>
          <p:nvSpPr>
            <p:cNvPr id="526" name="Google Shape;526;p49"/>
            <p:cNvSpPr txBox="1"/>
            <p:nvPr/>
          </p:nvSpPr>
          <p:spPr>
            <a:xfrm>
              <a:off x="0" y="6112450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059 123456</a:t>
              </a:r>
              <a:endParaRPr sz="700"/>
            </a:p>
          </p:txBody>
        </p:sp>
        <p:sp>
          <p:nvSpPr>
            <p:cNvPr id="527" name="Google Shape;527;p49"/>
            <p:cNvSpPr txBox="1"/>
            <p:nvPr/>
          </p:nvSpPr>
          <p:spPr>
            <a:xfrm>
              <a:off x="0" y="7345387"/>
              <a:ext cx="11925518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INDIRIZZO EMAIL</a:t>
              </a:r>
              <a:endParaRPr sz="700"/>
            </a:p>
          </p:txBody>
        </p:sp>
        <p:sp>
          <p:nvSpPr>
            <p:cNvPr id="528" name="Google Shape;528;p49"/>
            <p:cNvSpPr txBox="1"/>
            <p:nvPr/>
          </p:nvSpPr>
          <p:spPr>
            <a:xfrm>
              <a:off x="0" y="8208987"/>
              <a:ext cx="11925518" cy="600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ciao@sitobellissimo.it</a:t>
              </a:r>
              <a:endParaRPr sz="7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-180489" y="-231447"/>
            <a:ext cx="2930020" cy="5616238"/>
          </a:xfrm>
          <a:custGeom>
            <a:rect b="b" l="l" r="r" t="t"/>
            <a:pathLst>
              <a:path extrusionOk="0" h="11232476" w="5860040">
                <a:moveTo>
                  <a:pt x="0" y="0"/>
                </a:moveTo>
                <a:lnTo>
                  <a:pt x="5860039" y="0"/>
                </a:lnTo>
                <a:lnTo>
                  <a:pt x="5860039" y="11232476"/>
                </a:lnTo>
                <a:lnTo>
                  <a:pt x="0" y="11232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314" l="-6050" r="-27162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7"/>
          <p:cNvSpPr/>
          <p:nvPr/>
        </p:nvSpPr>
        <p:spPr>
          <a:xfrm>
            <a:off x="623778" y="-160986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5"/>
                </a:lnTo>
                <a:lnTo>
                  <a:pt x="0" y="42934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7"/>
          <p:cNvSpPr/>
          <p:nvPr/>
        </p:nvSpPr>
        <p:spPr>
          <a:xfrm rot="10800000">
            <a:off x="-104640" y="2974215"/>
            <a:ext cx="2279561" cy="2279561"/>
          </a:xfrm>
          <a:custGeom>
            <a:rect b="b" l="l" r="r" t="t"/>
            <a:pathLst>
              <a:path extrusionOk="0" h="4559121" w="4559121">
                <a:moveTo>
                  <a:pt x="0" y="0"/>
                </a:moveTo>
                <a:lnTo>
                  <a:pt x="4559121" y="0"/>
                </a:lnTo>
                <a:lnTo>
                  <a:pt x="4559121" y="4559121"/>
                </a:lnTo>
                <a:lnTo>
                  <a:pt x="0" y="45591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7"/>
          <p:cNvSpPr/>
          <p:nvPr/>
        </p:nvSpPr>
        <p:spPr>
          <a:xfrm rot="-5400000">
            <a:off x="1344233" y="-160986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7"/>
          <p:cNvSpPr/>
          <p:nvPr/>
        </p:nvSpPr>
        <p:spPr>
          <a:xfrm rot="-5400000">
            <a:off x="1770329" y="4195861"/>
            <a:ext cx="989699" cy="989699"/>
          </a:xfrm>
          <a:custGeom>
            <a:rect b="b" l="l" r="r" t="t"/>
            <a:pathLst>
              <a:path extrusionOk="0" h="1979398" w="1979398">
                <a:moveTo>
                  <a:pt x="0" y="0"/>
                </a:moveTo>
                <a:lnTo>
                  <a:pt x="1979398" y="0"/>
                </a:lnTo>
                <a:lnTo>
                  <a:pt x="1979398" y="1979398"/>
                </a:lnTo>
                <a:lnTo>
                  <a:pt x="0" y="1979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7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grpSp>
        <p:nvGrpSpPr>
          <p:cNvPr id="153" name="Google Shape;153;p27"/>
          <p:cNvGrpSpPr/>
          <p:nvPr/>
        </p:nvGrpSpPr>
        <p:grpSpPr>
          <a:xfrm>
            <a:off x="3681550" y="1282029"/>
            <a:ext cx="4515407" cy="2596825"/>
            <a:chOff x="0" y="46355"/>
            <a:chExt cx="12041084" cy="6924867"/>
          </a:xfrm>
        </p:grpSpPr>
        <p:sp>
          <p:nvSpPr>
            <p:cNvPr id="154" name="Google Shape;154;p27"/>
            <p:cNvSpPr txBox="1"/>
            <p:nvPr/>
          </p:nvSpPr>
          <p:spPr>
            <a:xfrm>
              <a:off x="0" y="46355"/>
              <a:ext cx="12041084" cy="13100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2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La guida per le start up</a:t>
              </a:r>
              <a:endParaRPr sz="700"/>
            </a:p>
          </p:txBody>
        </p:sp>
        <p:sp>
          <p:nvSpPr>
            <p:cNvPr id="155" name="Google Shape;155;p27"/>
            <p:cNvSpPr txBox="1"/>
            <p:nvPr/>
          </p:nvSpPr>
          <p:spPr>
            <a:xfrm>
              <a:off x="0" y="1783794"/>
              <a:ext cx="12041084" cy="822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ARGOMENTI TRATTATI</a:t>
              </a:r>
              <a:endParaRPr sz="700"/>
            </a:p>
          </p:txBody>
        </p:sp>
        <p:sp>
          <p:nvSpPr>
            <p:cNvPr id="156" name="Google Shape;156;p27"/>
            <p:cNvSpPr txBox="1"/>
            <p:nvPr/>
          </p:nvSpPr>
          <p:spPr>
            <a:xfrm>
              <a:off x="0" y="3322935"/>
              <a:ext cx="12041084" cy="36482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perché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chi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cosa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come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quando</a:t>
              </a:r>
              <a:endParaRPr sz="700"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Video: Start It Up!</a:t>
              </a:r>
              <a:endParaRPr sz="70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/>
          <p:nvPr/>
        </p:nvSpPr>
        <p:spPr>
          <a:xfrm rot="-5400000">
            <a:off x="-115181" y="2312160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8"/>
          <p:cNvSpPr/>
          <p:nvPr/>
        </p:nvSpPr>
        <p:spPr>
          <a:xfrm rot="5400000">
            <a:off x="7823916" y="-91897"/>
            <a:ext cx="1414262" cy="1414262"/>
          </a:xfrm>
          <a:custGeom>
            <a:rect b="b" l="l" r="r" t="t"/>
            <a:pathLst>
              <a:path extrusionOk="0" h="2828523" w="2828523">
                <a:moveTo>
                  <a:pt x="0" y="0"/>
                </a:moveTo>
                <a:lnTo>
                  <a:pt x="2828523" y="0"/>
                </a:lnTo>
                <a:lnTo>
                  <a:pt x="2828523" y="2828523"/>
                </a:lnTo>
                <a:lnTo>
                  <a:pt x="0" y="28285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3" name="Google Shape;163;p28"/>
          <p:cNvGrpSpPr/>
          <p:nvPr/>
        </p:nvGrpSpPr>
        <p:grpSpPr>
          <a:xfrm>
            <a:off x="2812348" y="1160089"/>
            <a:ext cx="4715424" cy="2346113"/>
            <a:chOff x="0" y="-29210"/>
            <a:chExt cx="12574462" cy="6256301"/>
          </a:xfrm>
        </p:grpSpPr>
        <p:sp>
          <p:nvSpPr>
            <p:cNvPr id="164" name="Google Shape;164;p28"/>
            <p:cNvSpPr txBox="1"/>
            <p:nvPr/>
          </p:nvSpPr>
          <p:spPr>
            <a:xfrm>
              <a:off x="0" y="-29210"/>
              <a:ext cx="12574462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Perché: il tuo motivo di esistere</a:t>
              </a:r>
              <a:endParaRPr sz="700"/>
            </a:p>
          </p:txBody>
        </p:sp>
        <p:sp>
          <p:nvSpPr>
            <p:cNvPr id="165" name="Google Shape;165;p28"/>
            <p:cNvSpPr txBox="1"/>
            <p:nvPr/>
          </p:nvSpPr>
          <p:spPr>
            <a:xfrm>
              <a:off x="0" y="3244554"/>
              <a:ext cx="12574462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QUALE PROBLEMA VUOI RISOLVERE?</a:t>
              </a:r>
              <a:endParaRPr sz="700"/>
            </a:p>
          </p:txBody>
        </p:sp>
        <p:sp>
          <p:nvSpPr>
            <p:cNvPr id="166" name="Google Shape;166;p28"/>
            <p:cNvSpPr txBox="1"/>
            <p:nvPr/>
          </p:nvSpPr>
          <p:spPr>
            <a:xfrm>
              <a:off x="0" y="5650950"/>
              <a:ext cx="12574462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interessa.</a:t>
              </a:r>
              <a:endParaRPr sz="700"/>
            </a:p>
          </p:txBody>
        </p:sp>
      </p:grpSp>
      <p:sp>
        <p:nvSpPr>
          <p:cNvPr id="167" name="Google Shape;167;p28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291" l="-4676" r="-1031" t="-21678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9"/>
          <p:cNvSpPr/>
          <p:nvPr/>
        </p:nvSpPr>
        <p:spPr>
          <a:xfrm rot="-5400000">
            <a:off x="-115181" y="2312160"/>
            <a:ext cx="2927529" cy="2927529"/>
          </a:xfrm>
          <a:custGeom>
            <a:rect b="b" l="l" r="r" t="t"/>
            <a:pathLst>
              <a:path extrusionOk="0" h="5855058" w="5855058">
                <a:moveTo>
                  <a:pt x="0" y="0"/>
                </a:moveTo>
                <a:lnTo>
                  <a:pt x="5855057" y="0"/>
                </a:lnTo>
                <a:lnTo>
                  <a:pt x="5855057" y="5855058"/>
                </a:lnTo>
                <a:lnTo>
                  <a:pt x="0" y="58550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9"/>
          <p:cNvSpPr/>
          <p:nvPr/>
        </p:nvSpPr>
        <p:spPr>
          <a:xfrm>
            <a:off x="211436" y="91619"/>
            <a:ext cx="1427068" cy="1427069"/>
          </a:xfrm>
          <a:custGeom>
            <a:rect b="b" l="l" r="r" t="t"/>
            <a:pathLst>
              <a:path extrusionOk="0" h="2854137" w="2854137">
                <a:moveTo>
                  <a:pt x="0" y="0"/>
                </a:moveTo>
                <a:lnTo>
                  <a:pt x="2854137" y="0"/>
                </a:lnTo>
                <a:lnTo>
                  <a:pt x="2854137" y="2854137"/>
                </a:lnTo>
                <a:lnTo>
                  <a:pt x="0" y="28541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9"/>
          <p:cNvSpPr txBox="1"/>
          <p:nvPr/>
        </p:nvSpPr>
        <p:spPr>
          <a:xfrm>
            <a:off x="4326340" y="509588"/>
            <a:ext cx="4306037" cy="3095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RICORDA SEMPRE!</a:t>
            </a:r>
            <a:endParaRPr sz="700"/>
          </a:p>
        </p:txBody>
      </p:sp>
      <p:grpSp>
        <p:nvGrpSpPr>
          <p:cNvPr id="176" name="Google Shape;176;p29"/>
          <p:cNvGrpSpPr/>
          <p:nvPr/>
        </p:nvGrpSpPr>
        <p:grpSpPr>
          <a:xfrm>
            <a:off x="2759101" y="2799750"/>
            <a:ext cx="6384893" cy="1862464"/>
            <a:chOff x="-1991841" y="371601"/>
            <a:chExt cx="15090741" cy="4966571"/>
          </a:xfrm>
        </p:grpSpPr>
        <p:sp>
          <p:nvSpPr>
            <p:cNvPr id="177" name="Google Shape;177;p29"/>
            <p:cNvSpPr txBox="1"/>
            <p:nvPr/>
          </p:nvSpPr>
          <p:spPr>
            <a:xfrm>
              <a:off x="-1991841" y="371601"/>
              <a:ext cx="14462100" cy="359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49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LE PERSONE NON COMPRANO CIÒ CHE FAI, COMPRANO IL PERCHÉ LO FAI E COME LO FAI</a:t>
              </a:r>
              <a:endParaRPr sz="700"/>
            </a:p>
          </p:txBody>
        </p:sp>
        <p:sp>
          <p:nvSpPr>
            <p:cNvPr id="178" name="Google Shape;178;p29"/>
            <p:cNvSpPr txBox="1"/>
            <p:nvPr/>
          </p:nvSpPr>
          <p:spPr>
            <a:xfrm>
              <a:off x="0" y="3922172"/>
              <a:ext cx="13098900" cy="14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- SIMON SINEK,</a:t>
              </a:r>
              <a:endParaRPr sz="700"/>
            </a:p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SCRITTORE E CONSULENTE ORGANIZZATIVO</a:t>
              </a:r>
              <a:endParaRPr sz="7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30"/>
          <p:cNvGrpSpPr/>
          <p:nvPr/>
        </p:nvGrpSpPr>
        <p:grpSpPr>
          <a:xfrm>
            <a:off x="3714025" y="57711"/>
            <a:ext cx="4952349" cy="2869613"/>
            <a:chOff x="137941" y="-3374283"/>
            <a:chExt cx="13206265" cy="7652302"/>
          </a:xfrm>
        </p:grpSpPr>
        <p:sp>
          <p:nvSpPr>
            <p:cNvPr id="184" name="Google Shape;184;p30"/>
            <p:cNvSpPr txBox="1"/>
            <p:nvPr/>
          </p:nvSpPr>
          <p:spPr>
            <a:xfrm>
              <a:off x="137941" y="-3374283"/>
              <a:ext cx="12070500" cy="31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 è la fondatrice? </a:t>
              </a:r>
              <a:endParaRPr b="1" sz="3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Chiara Puccia</a:t>
              </a:r>
              <a:endParaRPr b="1" sz="35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85" name="Google Shape;185;p30"/>
            <p:cNvSpPr txBox="1"/>
            <p:nvPr/>
          </p:nvSpPr>
          <p:spPr>
            <a:xfrm>
              <a:off x="1273707" y="2381719"/>
              <a:ext cx="12070500" cy="189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1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POSSIEDI LE COMPETENZE IMPRENDITORIALI NECESSARIE?</a:t>
              </a:r>
              <a:endParaRPr sz="700"/>
            </a:p>
          </p:txBody>
        </p:sp>
      </p:grpSp>
      <p:sp>
        <p:nvSpPr>
          <p:cNvPr id="186" name="Google Shape;186;p30"/>
          <p:cNvSpPr/>
          <p:nvPr/>
        </p:nvSpPr>
        <p:spPr>
          <a:xfrm>
            <a:off x="-102668" y="-157462"/>
            <a:ext cx="3192173" cy="545842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0"/>
          <p:cNvSpPr/>
          <p:nvPr/>
        </p:nvSpPr>
        <p:spPr>
          <a:xfrm rot="10800000">
            <a:off x="0" y="2565908"/>
            <a:ext cx="1602500" cy="1602500"/>
          </a:xfrm>
          <a:custGeom>
            <a:rect b="b" l="l" r="r" t="t"/>
            <a:pathLst>
              <a:path extrusionOk="0" h="3204999" w="3204999">
                <a:moveTo>
                  <a:pt x="0" y="0"/>
                </a:moveTo>
                <a:lnTo>
                  <a:pt x="3204999" y="0"/>
                </a:lnTo>
                <a:lnTo>
                  <a:pt x="3204999" y="3204999"/>
                </a:lnTo>
                <a:lnTo>
                  <a:pt x="0" y="32049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0"/>
          <p:cNvSpPr/>
          <p:nvPr/>
        </p:nvSpPr>
        <p:spPr>
          <a:xfrm>
            <a:off x="1501754" y="1004139"/>
            <a:ext cx="1293832" cy="1293832"/>
          </a:xfrm>
          <a:custGeom>
            <a:rect b="b" l="l" r="r" t="t"/>
            <a:pathLst>
              <a:path extrusionOk="0" h="2587663" w="2587663">
                <a:moveTo>
                  <a:pt x="0" y="0"/>
                </a:moveTo>
                <a:lnTo>
                  <a:pt x="2587663" y="0"/>
                </a:lnTo>
                <a:lnTo>
                  <a:pt x="2587663" y="2587663"/>
                </a:lnTo>
                <a:lnTo>
                  <a:pt x="0" y="2587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0"/>
          <p:cNvSpPr/>
          <p:nvPr/>
        </p:nvSpPr>
        <p:spPr>
          <a:xfrm rot="-5400000">
            <a:off x="1094777" y="2523920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79" y="0"/>
                </a:lnTo>
                <a:lnTo>
                  <a:pt x="2280879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0"/>
          <p:cNvSpPr/>
          <p:nvPr/>
        </p:nvSpPr>
        <p:spPr>
          <a:xfrm rot="-5400000">
            <a:off x="2070739" y="-189504"/>
            <a:ext cx="703854" cy="703854"/>
          </a:xfrm>
          <a:custGeom>
            <a:rect b="b" l="l" r="r" t="t"/>
            <a:pathLst>
              <a:path extrusionOk="0" h="1407708" w="1407708">
                <a:moveTo>
                  <a:pt x="0" y="0"/>
                </a:moveTo>
                <a:lnTo>
                  <a:pt x="1407708" y="0"/>
                </a:lnTo>
                <a:lnTo>
                  <a:pt x="1407708" y="1407708"/>
                </a:lnTo>
                <a:lnTo>
                  <a:pt x="0" y="14077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0"/>
          <p:cNvSpPr/>
          <p:nvPr/>
        </p:nvSpPr>
        <p:spPr>
          <a:xfrm rot="-5400000">
            <a:off x="290660" y="4415361"/>
            <a:ext cx="427577" cy="427577"/>
          </a:xfrm>
          <a:custGeom>
            <a:rect b="b" l="l" r="r" t="t"/>
            <a:pathLst>
              <a:path extrusionOk="0" h="855154" w="855154">
                <a:moveTo>
                  <a:pt x="0" y="0"/>
                </a:moveTo>
                <a:lnTo>
                  <a:pt x="855153" y="0"/>
                </a:lnTo>
                <a:lnTo>
                  <a:pt x="855153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0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pic>
        <p:nvPicPr>
          <p:cNvPr id="193" name="Google Shape;19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47550" y="-46600"/>
            <a:ext cx="4058850" cy="54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0"/>
          <p:cNvSpPr txBox="1"/>
          <p:nvPr/>
        </p:nvSpPr>
        <p:spPr>
          <a:xfrm>
            <a:off x="3584200" y="605975"/>
            <a:ext cx="5572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0"/>
          <p:cNvSpPr txBox="1"/>
          <p:nvPr/>
        </p:nvSpPr>
        <p:spPr>
          <a:xfrm>
            <a:off x="3584200" y="3140775"/>
            <a:ext cx="54390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Credo di possedere le giuste competenze necessarie,dato che ho studiato molto in questo settore per ottenere il massimo. Sono sempre pronta ad imparare e conoscere nuove tecniche, metto tutta la mia passione per ciò che amo fare.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 prospettive alte e ciò mi porta a spingermi sempre più in alto affinchè non ottengo ciò che voglio.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5E6DA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31"/>
          <p:cNvGrpSpPr/>
          <p:nvPr/>
        </p:nvGrpSpPr>
        <p:grpSpPr>
          <a:xfrm>
            <a:off x="3839672" y="200475"/>
            <a:ext cx="4607712" cy="1761862"/>
            <a:chOff x="473000" y="-2699770"/>
            <a:chExt cx="12287233" cy="4698299"/>
          </a:xfrm>
        </p:grpSpPr>
        <p:sp>
          <p:nvSpPr>
            <p:cNvPr id="201" name="Google Shape;201;p31"/>
            <p:cNvSpPr txBox="1"/>
            <p:nvPr/>
          </p:nvSpPr>
          <p:spPr>
            <a:xfrm>
              <a:off x="689733" y="-2699770"/>
              <a:ext cx="12070500" cy="14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Chi è il team iniziale</a:t>
              </a:r>
              <a:r>
                <a:rPr lang="it" sz="700"/>
                <a:t> </a:t>
              </a:r>
              <a:endParaRPr sz="700"/>
            </a:p>
          </p:txBody>
        </p:sp>
        <p:sp>
          <p:nvSpPr>
            <p:cNvPr id="202" name="Google Shape;202;p31"/>
            <p:cNvSpPr txBox="1"/>
            <p:nvPr/>
          </p:nvSpPr>
          <p:spPr>
            <a:xfrm>
              <a:off x="473000" y="192529"/>
              <a:ext cx="12070500" cy="180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IL TUO TEAM È ATTREZZATO</a:t>
              </a:r>
              <a:endParaRPr sz="700"/>
            </a:p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ED EQUILIBRATO?</a:t>
              </a:r>
              <a:endParaRPr sz="700"/>
            </a:p>
          </p:txBody>
        </p:sp>
      </p:grpSp>
      <p:sp>
        <p:nvSpPr>
          <p:cNvPr id="203" name="Google Shape;203;p31"/>
          <p:cNvSpPr/>
          <p:nvPr/>
        </p:nvSpPr>
        <p:spPr>
          <a:xfrm rot="-5400000">
            <a:off x="1849402" y="4003061"/>
            <a:ext cx="1140440" cy="1140440"/>
          </a:xfrm>
          <a:custGeom>
            <a:rect b="b" l="l" r="r" t="t"/>
            <a:pathLst>
              <a:path extrusionOk="0" h="2280879" w="2280879">
                <a:moveTo>
                  <a:pt x="0" y="0"/>
                </a:moveTo>
                <a:lnTo>
                  <a:pt x="2280880" y="0"/>
                </a:lnTo>
                <a:lnTo>
                  <a:pt x="2280880" y="2280879"/>
                </a:lnTo>
                <a:lnTo>
                  <a:pt x="0" y="22808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31"/>
          <p:cNvSpPr/>
          <p:nvPr/>
        </p:nvSpPr>
        <p:spPr>
          <a:xfrm rot="-5400000">
            <a:off x="0" y="562822"/>
            <a:ext cx="594708" cy="594708"/>
          </a:xfrm>
          <a:custGeom>
            <a:rect b="b" l="l" r="r" t="t"/>
            <a:pathLst>
              <a:path extrusionOk="0" h="1189415" w="1189415">
                <a:moveTo>
                  <a:pt x="0" y="0"/>
                </a:moveTo>
                <a:lnTo>
                  <a:pt x="1189415" y="0"/>
                </a:lnTo>
                <a:lnTo>
                  <a:pt x="1189415" y="1189414"/>
                </a:lnTo>
                <a:lnTo>
                  <a:pt x="0" y="11894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1"/>
          <p:cNvSpPr/>
          <p:nvPr/>
        </p:nvSpPr>
        <p:spPr>
          <a:xfrm rot="-5400000">
            <a:off x="1992045" y="135246"/>
            <a:ext cx="427577" cy="427577"/>
          </a:xfrm>
          <a:custGeom>
            <a:rect b="b" l="l" r="r" t="t"/>
            <a:pathLst>
              <a:path extrusionOk="0" h="855154" w="855154">
                <a:moveTo>
                  <a:pt x="0" y="0"/>
                </a:moveTo>
                <a:lnTo>
                  <a:pt x="855154" y="0"/>
                </a:lnTo>
                <a:lnTo>
                  <a:pt x="855154" y="855154"/>
                </a:lnTo>
                <a:lnTo>
                  <a:pt x="0" y="855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1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  <p:sp>
        <p:nvSpPr>
          <p:cNvPr id="207" name="Google Shape;207;p31"/>
          <p:cNvSpPr/>
          <p:nvPr/>
        </p:nvSpPr>
        <p:spPr>
          <a:xfrm rot="5400000">
            <a:off x="7732221" y="0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300525"/>
            <a:ext cx="3406825" cy="454244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1"/>
          <p:cNvSpPr txBox="1"/>
          <p:nvPr/>
        </p:nvSpPr>
        <p:spPr>
          <a:xfrm>
            <a:off x="3672875" y="2653050"/>
            <a:ext cx="4256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Lei è Grazia Bruno ragazza ed amica che è riuscita ad entrare nel mio team, dato che dopo un colloquio abbiamo capito di avere più o meno gli stessi obiettivi ovvero di ottenere il meglio.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Lavora sodo, si impegna molto, e svolge il suo lavoro con amore e molta professionalità. Ed io non potevo fare altro che sceglierla.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445E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/>
          <p:nvPr/>
        </p:nvSpPr>
        <p:spPr>
          <a:xfrm rot="-5400000">
            <a:off x="-305680" y="3303777"/>
            <a:ext cx="2126412" cy="2126412"/>
          </a:xfrm>
          <a:custGeom>
            <a:rect b="b" l="l" r="r" t="t"/>
            <a:pathLst>
              <a:path extrusionOk="0" h="4252824" w="4252824">
                <a:moveTo>
                  <a:pt x="0" y="0"/>
                </a:moveTo>
                <a:lnTo>
                  <a:pt x="4252823" y="0"/>
                </a:lnTo>
                <a:lnTo>
                  <a:pt x="4252823" y="4252824"/>
                </a:lnTo>
                <a:lnTo>
                  <a:pt x="0" y="4252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2"/>
          <p:cNvSpPr/>
          <p:nvPr/>
        </p:nvSpPr>
        <p:spPr>
          <a:xfrm rot="5400000">
            <a:off x="7918998" y="-172786"/>
            <a:ext cx="1411779" cy="1411779"/>
          </a:xfrm>
          <a:custGeom>
            <a:rect b="b" l="l" r="r" t="t"/>
            <a:pathLst>
              <a:path extrusionOk="0" h="2823558" w="2823558">
                <a:moveTo>
                  <a:pt x="0" y="0"/>
                </a:moveTo>
                <a:lnTo>
                  <a:pt x="2823558" y="0"/>
                </a:lnTo>
                <a:lnTo>
                  <a:pt x="2823558" y="2823558"/>
                </a:lnTo>
                <a:lnTo>
                  <a:pt x="0" y="2823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19" l="0" r="0" t="-12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6" name="Google Shape;216;p32"/>
          <p:cNvGrpSpPr/>
          <p:nvPr/>
        </p:nvGrpSpPr>
        <p:grpSpPr>
          <a:xfrm>
            <a:off x="969304" y="1186332"/>
            <a:ext cx="3645661" cy="2321529"/>
            <a:chOff x="0" y="-29210"/>
            <a:chExt cx="9721763" cy="6190745"/>
          </a:xfrm>
        </p:grpSpPr>
        <p:sp>
          <p:nvSpPr>
            <p:cNvPr id="217" name="Google Shape;217;p32"/>
            <p:cNvSpPr txBox="1"/>
            <p:nvPr/>
          </p:nvSpPr>
          <p:spPr>
            <a:xfrm>
              <a:off x="0" y="-29210"/>
              <a:ext cx="9721763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Cosa: il brand e l'offerta</a:t>
              </a:r>
              <a:endParaRPr sz="700"/>
            </a:p>
          </p:txBody>
        </p:sp>
        <p:sp>
          <p:nvSpPr>
            <p:cNvPr id="218" name="Google Shape;218;p32"/>
            <p:cNvSpPr txBox="1"/>
            <p:nvPr/>
          </p:nvSpPr>
          <p:spPr>
            <a:xfrm>
              <a:off x="0" y="3216563"/>
              <a:ext cx="9721763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EBFDFF"/>
                  </a:solidFill>
                  <a:latin typeface="Raleway"/>
                  <a:ea typeface="Raleway"/>
                  <a:cs typeface="Raleway"/>
                  <a:sym typeface="Raleway"/>
                </a:rPr>
                <a:t>COS'È IL TUO PRODOTTO O SERVIZIO?</a:t>
              </a:r>
              <a:endParaRPr sz="700"/>
            </a:p>
          </p:txBody>
        </p:sp>
        <p:sp>
          <p:nvSpPr>
            <p:cNvPr id="219" name="Google Shape;219;p32"/>
            <p:cNvSpPr txBox="1"/>
            <p:nvPr/>
          </p:nvSpPr>
          <p:spPr>
            <a:xfrm>
              <a:off x="0" y="5683711"/>
              <a:ext cx="9721763" cy="4778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997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00">
                  <a:solidFill>
                    <a:srgbClr val="75E6DA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100">
                <a:solidFill>
                  <a:srgbClr val="75E6DA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20" name="Google Shape;220;p32"/>
          <p:cNvSpPr/>
          <p:nvPr/>
        </p:nvSpPr>
        <p:spPr>
          <a:xfrm>
            <a:off x="5180849" y="1080075"/>
            <a:ext cx="2983351" cy="2983350"/>
          </a:xfrm>
          <a:custGeom>
            <a:rect b="b" l="l" r="r" t="t"/>
            <a:pathLst>
              <a:path extrusionOk="0" h="5966701" w="5966701">
                <a:moveTo>
                  <a:pt x="0" y="0"/>
                </a:moveTo>
                <a:lnTo>
                  <a:pt x="5966701" y="0"/>
                </a:lnTo>
                <a:lnTo>
                  <a:pt x="5966701" y="5966702"/>
                </a:lnTo>
                <a:lnTo>
                  <a:pt x="0" y="5966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2"/>
          <p:cNvSpPr txBox="1"/>
          <p:nvPr/>
        </p:nvSpPr>
        <p:spPr>
          <a:xfrm>
            <a:off x="5539297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EBFDFF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DFF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3"/>
          <p:cNvSpPr/>
          <p:nvPr/>
        </p:nvSpPr>
        <p:spPr>
          <a:xfrm>
            <a:off x="6657446" y="-157462"/>
            <a:ext cx="2593840" cy="5458425"/>
          </a:xfrm>
          <a:prstGeom prst="rect">
            <a:avLst/>
          </a:prstGeom>
          <a:solidFill>
            <a:srgbClr val="75E6DA"/>
          </a:solid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3"/>
          <p:cNvSpPr/>
          <p:nvPr/>
        </p:nvSpPr>
        <p:spPr>
          <a:xfrm>
            <a:off x="6983602" y="-104324"/>
            <a:ext cx="2161507" cy="4369238"/>
          </a:xfrm>
          <a:custGeom>
            <a:rect b="b" l="l" r="r" t="t"/>
            <a:pathLst>
              <a:path extrusionOk="0" h="8738475" w="4323015">
                <a:moveTo>
                  <a:pt x="0" y="0"/>
                </a:moveTo>
                <a:lnTo>
                  <a:pt x="4323016" y="0"/>
                </a:lnTo>
                <a:lnTo>
                  <a:pt x="4323016" y="8738475"/>
                </a:lnTo>
                <a:lnTo>
                  <a:pt x="0" y="873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5839" r="-155837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3"/>
          <p:cNvSpPr/>
          <p:nvPr/>
        </p:nvSpPr>
        <p:spPr>
          <a:xfrm>
            <a:off x="7340855" y="-604345"/>
            <a:ext cx="2146747" cy="2146747"/>
          </a:xfrm>
          <a:custGeom>
            <a:rect b="b" l="l" r="r" t="t"/>
            <a:pathLst>
              <a:path extrusionOk="0" h="4293494" w="4293494">
                <a:moveTo>
                  <a:pt x="0" y="0"/>
                </a:moveTo>
                <a:lnTo>
                  <a:pt x="4293494" y="0"/>
                </a:lnTo>
                <a:lnTo>
                  <a:pt x="4293494" y="4293494"/>
                </a:lnTo>
                <a:lnTo>
                  <a:pt x="0" y="4293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3"/>
          <p:cNvSpPr/>
          <p:nvPr/>
        </p:nvSpPr>
        <p:spPr>
          <a:xfrm rot="10800000">
            <a:off x="6899626" y="1996319"/>
            <a:ext cx="2363537" cy="2363537"/>
          </a:xfrm>
          <a:custGeom>
            <a:rect b="b" l="l" r="r" t="t"/>
            <a:pathLst>
              <a:path extrusionOk="0" h="4727074" w="4727074">
                <a:moveTo>
                  <a:pt x="0" y="0"/>
                </a:moveTo>
                <a:lnTo>
                  <a:pt x="4727075" y="0"/>
                </a:lnTo>
                <a:lnTo>
                  <a:pt x="4727075" y="4727075"/>
                </a:lnTo>
                <a:lnTo>
                  <a:pt x="0" y="47270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33"/>
          <p:cNvSpPr/>
          <p:nvPr/>
        </p:nvSpPr>
        <p:spPr>
          <a:xfrm rot="-5400000">
            <a:off x="7478434" y="2322579"/>
            <a:ext cx="1430360" cy="1430360"/>
          </a:xfrm>
          <a:custGeom>
            <a:rect b="b" l="l" r="r" t="t"/>
            <a:pathLst>
              <a:path extrusionOk="0" h="2860720" w="2860720">
                <a:moveTo>
                  <a:pt x="0" y="0"/>
                </a:moveTo>
                <a:lnTo>
                  <a:pt x="2860720" y="0"/>
                </a:lnTo>
                <a:lnTo>
                  <a:pt x="2860720" y="2860720"/>
                </a:lnTo>
                <a:lnTo>
                  <a:pt x="0" y="28607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3"/>
          <p:cNvSpPr/>
          <p:nvPr/>
        </p:nvSpPr>
        <p:spPr>
          <a:xfrm rot="-5400000">
            <a:off x="8051097" y="4359856"/>
            <a:ext cx="857696" cy="857696"/>
          </a:xfrm>
          <a:custGeom>
            <a:rect b="b" l="l" r="r" t="t"/>
            <a:pathLst>
              <a:path extrusionOk="0" h="1715393" w="1715393">
                <a:moveTo>
                  <a:pt x="0" y="0"/>
                </a:moveTo>
                <a:lnTo>
                  <a:pt x="1715394" y="0"/>
                </a:lnTo>
                <a:lnTo>
                  <a:pt x="1715394" y="1715393"/>
                </a:lnTo>
                <a:lnTo>
                  <a:pt x="0" y="1715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33"/>
          <p:cNvSpPr/>
          <p:nvPr/>
        </p:nvSpPr>
        <p:spPr>
          <a:xfrm rot="-5400000">
            <a:off x="8559602" y="-184034"/>
            <a:ext cx="698384" cy="698384"/>
          </a:xfrm>
          <a:custGeom>
            <a:rect b="b" l="l" r="r" t="t"/>
            <a:pathLst>
              <a:path extrusionOk="0" h="1396767" w="1396767">
                <a:moveTo>
                  <a:pt x="0" y="0"/>
                </a:moveTo>
                <a:lnTo>
                  <a:pt x="1396767" y="0"/>
                </a:lnTo>
                <a:lnTo>
                  <a:pt x="1396767" y="1396767"/>
                </a:lnTo>
                <a:lnTo>
                  <a:pt x="0" y="1396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3"/>
          <p:cNvSpPr/>
          <p:nvPr/>
        </p:nvSpPr>
        <p:spPr>
          <a:xfrm rot="-5400000">
            <a:off x="6943915" y="4094631"/>
            <a:ext cx="534519" cy="534519"/>
          </a:xfrm>
          <a:custGeom>
            <a:rect b="b" l="l" r="r" t="t"/>
            <a:pathLst>
              <a:path extrusionOk="0" h="1069038" w="1069038">
                <a:moveTo>
                  <a:pt x="0" y="0"/>
                </a:moveTo>
                <a:lnTo>
                  <a:pt x="1069038" y="0"/>
                </a:lnTo>
                <a:lnTo>
                  <a:pt x="1069038" y="1069038"/>
                </a:lnTo>
                <a:lnTo>
                  <a:pt x="0" y="10690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60" l="0" r="0" t="-161"/>
            </a:stretch>
          </a:blipFill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4" name="Google Shape;234;p33"/>
          <p:cNvGrpSpPr/>
          <p:nvPr/>
        </p:nvGrpSpPr>
        <p:grpSpPr>
          <a:xfrm>
            <a:off x="1055381" y="1190347"/>
            <a:ext cx="4525904" cy="2285598"/>
            <a:chOff x="0" y="-29210"/>
            <a:chExt cx="12069076" cy="6094926"/>
          </a:xfrm>
        </p:grpSpPr>
        <p:sp>
          <p:nvSpPr>
            <p:cNvPr id="235" name="Google Shape;235;p33"/>
            <p:cNvSpPr txBox="1"/>
            <p:nvPr/>
          </p:nvSpPr>
          <p:spPr>
            <a:xfrm>
              <a:off x="0" y="-29210"/>
              <a:ext cx="12069076" cy="2863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35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Cosa: proposta unica di vendita</a:t>
              </a:r>
              <a:endParaRPr sz="700"/>
            </a:p>
          </p:txBody>
        </p:sp>
        <p:sp>
          <p:nvSpPr>
            <p:cNvPr id="236" name="Google Shape;236;p33"/>
            <p:cNvSpPr txBox="1"/>
            <p:nvPr/>
          </p:nvSpPr>
          <p:spPr>
            <a:xfrm>
              <a:off x="0" y="3197039"/>
              <a:ext cx="12069076" cy="163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20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COSA TI DISTINGUE DALLA CONCORRENZA?</a:t>
              </a:r>
              <a:endParaRPr sz="700"/>
            </a:p>
          </p:txBody>
        </p:sp>
        <p:sp>
          <p:nvSpPr>
            <p:cNvPr id="237" name="Google Shape;237;p33"/>
            <p:cNvSpPr txBox="1"/>
            <p:nvPr/>
          </p:nvSpPr>
          <p:spPr>
            <a:xfrm>
              <a:off x="0" y="5489575"/>
              <a:ext cx="12069076" cy="5761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00">
                  <a:solidFill>
                    <a:srgbClr val="05445E"/>
                  </a:solidFill>
                  <a:latin typeface="Raleway"/>
                  <a:ea typeface="Raleway"/>
                  <a:cs typeface="Raleway"/>
                  <a:sym typeface="Raleway"/>
                </a:rPr>
                <a:t>scriviamo qui il testo che ci interessa</a:t>
              </a:r>
              <a:endParaRPr sz="14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238" name="Google Shape;238;p33"/>
          <p:cNvSpPr txBox="1"/>
          <p:nvPr/>
        </p:nvSpPr>
        <p:spPr>
          <a:xfrm>
            <a:off x="280263" y="4764967"/>
            <a:ext cx="3334247" cy="200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5445E"/>
                </a:solidFill>
                <a:latin typeface="Raleway"/>
                <a:ea typeface="Raleway"/>
                <a:cs typeface="Raleway"/>
                <a:sym typeface="Raleway"/>
              </a:rPr>
              <a:t>Soluzioni MOOD | 2024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