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Lobster"/>
      <p:regular r:id="rId36"/>
    </p:embeddedFont>
    <p:embeddedFont>
      <p:font typeface="Pacifico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Pacifico-regular.fntdata"/><Relationship Id="rId14" Type="http://schemas.openxmlformats.org/officeDocument/2006/relationships/slide" Target="slides/slide8.xml"/><Relationship Id="rId36" Type="http://schemas.openxmlformats.org/officeDocument/2006/relationships/font" Target="fonts/Lobster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9.jpg"/><Relationship Id="rId5" Type="http://schemas.openxmlformats.org/officeDocument/2006/relationships/image" Target="../media/image25.jpg"/><Relationship Id="rId6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jpg"/><Relationship Id="rId4" Type="http://schemas.openxmlformats.org/officeDocument/2006/relationships/image" Target="../media/image8.png"/><Relationship Id="rId5" Type="http://schemas.openxmlformats.org/officeDocument/2006/relationships/image" Target="../media/image26.jpg"/><Relationship Id="rId6" Type="http://schemas.openxmlformats.org/officeDocument/2006/relationships/image" Target="../media/image30.jpg"/><Relationship Id="rId7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g"/><Relationship Id="rId4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12.png"/><Relationship Id="rId5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Relationship Id="rId4" Type="http://schemas.openxmlformats.org/officeDocument/2006/relationships/image" Target="../media/image31.png"/><Relationship Id="rId5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Relationship Id="rId4" Type="http://schemas.openxmlformats.org/officeDocument/2006/relationships/image" Target="../media/image38.jpg"/><Relationship Id="rId5" Type="http://schemas.openxmlformats.org/officeDocument/2006/relationships/image" Target="../media/image3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Relationship Id="rId5" Type="http://schemas.openxmlformats.org/officeDocument/2006/relationships/image" Target="../media/image37.jpg"/><Relationship Id="rId6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643750" y="1565500"/>
            <a:ext cx="7966500" cy="123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A64D79"/>
                </a:solidFill>
                <a:latin typeface="Lobster"/>
                <a:ea typeface="Lobster"/>
                <a:cs typeface="Lobster"/>
                <a:sym typeface="Lobster"/>
              </a:rPr>
              <a:t>Settore: </a:t>
            </a:r>
            <a:r>
              <a:rPr lang="it">
                <a:solidFill>
                  <a:srgbClr val="C27BA0"/>
                </a:solidFill>
                <a:latin typeface="Lobster"/>
                <a:ea typeface="Lobster"/>
                <a:cs typeface="Lobster"/>
                <a:sym typeface="Lobster"/>
              </a:rPr>
              <a:t>Arredamento casa</a:t>
            </a:r>
            <a:endParaRPr>
              <a:solidFill>
                <a:srgbClr val="C27BA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1820025" y="2797300"/>
            <a:ext cx="60846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815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Servizio: </a:t>
            </a:r>
            <a:r>
              <a:rPr lang="it" sz="11815">
                <a:solidFill>
                  <a:srgbClr val="C27BA0"/>
                </a:solidFill>
                <a:latin typeface="Pacifico"/>
                <a:ea typeface="Pacifico"/>
                <a:cs typeface="Pacifico"/>
                <a:sym typeface="Pacifico"/>
              </a:rPr>
              <a:t>Interior designer</a:t>
            </a:r>
            <a:r>
              <a:rPr lang="it" sz="11815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11815"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30"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64D79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                                         </a:t>
            </a:r>
            <a:r>
              <a:rPr lang="it" sz="6000">
                <a:solidFill>
                  <a:srgbClr val="A64D79"/>
                </a:solidFill>
                <a:latin typeface="Pacifico"/>
                <a:ea typeface="Pacifico"/>
                <a:cs typeface="Pacifico"/>
                <a:sym typeface="Pacifico"/>
              </a:rPr>
              <a:t>by: </a:t>
            </a:r>
            <a:r>
              <a:rPr lang="it" sz="6000">
                <a:solidFill>
                  <a:srgbClr val="C27BA0"/>
                </a:solidFill>
                <a:latin typeface="Pacifico"/>
                <a:ea typeface="Pacifico"/>
                <a:cs typeface="Pacifico"/>
                <a:sym typeface="Pacifico"/>
              </a:rPr>
              <a:t>Azzurra mazzeo </a:t>
            </a:r>
            <a:endParaRPr sz="6000">
              <a:solidFill>
                <a:srgbClr val="C27BA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7275" y="0"/>
            <a:ext cx="2192126" cy="118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34" name="Google Shape;234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37" name="Google Shape;237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0" name="Google Shape;240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44" name="Google Shape;244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45" name="Google Shape;245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46" name="Google Shape;246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47" name="Google Shape;247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48" name="Google Shape;248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49" name="Google Shape;249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65" name="Google Shape;265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66" name="Google Shape;266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67" name="Google Shape;267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8" name="Google Shape;268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69" name="Google Shape;269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0" name="Google Shape;270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71" name="Google Shape;271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78" name="Google Shape;278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79" name="Google Shape;279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80" name="Google Shape;280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81" name="Google Shape;281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87" name="Google Shape;287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88" name="Google Shape;288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89" name="Google Shape;28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93" name="Google Shape;293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94" name="Google Shape;294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95" name="Google Shape;295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296" name="Google Shape;296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297" name="Google Shape;297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98" name="Google Shape;298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299" name="Google Shape;299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00" name="Google Shape;300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08" name="Google Shape;308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09" name="Google Shape;309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10" name="Google Shape;310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18" name="Google Shape;318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19" name="Google Shape;319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20" name="Google Shape;320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1" name="Google Shape;321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22" name="Google Shape;322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23" name="Google Shape;323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4" name="Google Shape;324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25" name="Google Shape;325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26" name="Google Shape;326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7" name="Google Shape;327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28" name="Google Shape;328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38" name="Google Shape;338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39" name="Google Shape;339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40" name="Google Shape;340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1" name="Google Shape;341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42" name="Google Shape;342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43" name="Google Shape;343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44" name="Google Shape;344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5" name="Google Shape;345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46" name="Google Shape;346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47" name="Google Shape;347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48" name="Google Shape;348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9" name="Google Shape;349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50" name="Google Shape;350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59" name="Google Shape;359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67" name="Google Shape;367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68" name="Google Shape;368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69" name="Google Shape;369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72" name="Google Shape;372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4" name="Google Shape;384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85" name="Google Shape;385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86" name="Google Shape;386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87" name="Google Shape;387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88" name="Google Shape;388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9" name="Google Shape;399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00" name="Google Shape;400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01" name="Google Shape;401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02" name="Google Shape;402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3" name="Google Shape;403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04" name="Google Shape;404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5" name="Google Shape;405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06" name="Google Shape;406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802" l="-781" r="-779" t="-2492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/>
          <p:nvPr/>
        </p:nvSpPr>
        <p:spPr>
          <a:xfrm rot="10800000">
            <a:off x="6702573" y="2718649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/>
          <p:nvPr/>
        </p:nvSpPr>
        <p:spPr>
          <a:xfrm rot="10800000">
            <a:off x="7601289" y="1753899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6"/>
          <p:cNvGrpSpPr/>
          <p:nvPr/>
        </p:nvGrpSpPr>
        <p:grpSpPr>
          <a:xfrm>
            <a:off x="1155950" y="900825"/>
            <a:ext cx="6150788" cy="3532330"/>
            <a:chOff x="-33" y="0"/>
            <a:chExt cx="16122641" cy="8609139"/>
          </a:xfrm>
        </p:grpSpPr>
        <p:sp>
          <p:nvSpPr>
            <p:cNvPr id="140" name="Google Shape;140;p26"/>
            <p:cNvSpPr txBox="1"/>
            <p:nvPr/>
          </p:nvSpPr>
          <p:spPr>
            <a:xfrm>
              <a:off x="-33" y="3527634"/>
              <a:ext cx="16007700" cy="29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800">
                  <a:solidFill>
                    <a:srgbClr val="EBFDFF"/>
                  </a:solidFill>
                  <a:latin typeface="Pacifico"/>
                  <a:ea typeface="Pacifico"/>
                  <a:cs typeface="Pacifico"/>
                  <a:sym typeface="Pacifico"/>
                </a:rPr>
                <a:t> </a:t>
              </a:r>
              <a:r>
                <a:rPr lang="it" sz="7800">
                  <a:solidFill>
                    <a:srgbClr val="EBFDFF"/>
                  </a:solidFill>
                  <a:latin typeface="Pacifico"/>
                  <a:ea typeface="Pacifico"/>
                  <a:cs typeface="Pacifico"/>
                  <a:sym typeface="Pacifico"/>
                </a:rPr>
                <a:t>Start It Up!</a:t>
              </a:r>
              <a:endParaRPr sz="700"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580602" y="7168539"/>
              <a:ext cx="14846400" cy="1440600"/>
            </a:xfrm>
            <a:prstGeom prst="rect">
              <a:avLst/>
            </a:prstGeom>
            <a:gradFill>
              <a:gsLst>
                <a:gs pos="0">
                  <a:srgbClr val="C27BA0"/>
                </a:gs>
                <a:gs pos="100000">
                  <a:srgbClr val="9080BB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>
                  <a:latin typeface="Pacifico"/>
                  <a:ea typeface="Pacifico"/>
                  <a:cs typeface="Pacifico"/>
                  <a:sym typeface="Pacifico"/>
                </a:rPr>
                <a:t>La vostra interior designer pronta ad aiutarvi per raggiungere lo stile migliore per la casa dei vostri sogni</a:t>
              </a:r>
              <a:endParaRPr sz="2200"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42" name="Google Shape;142;p26"/>
            <p:cNvSpPr/>
            <p:nvPr/>
          </p:nvSpPr>
          <p:spPr>
            <a:xfrm>
              <a:off x="114908" y="1266208"/>
              <a:ext cx="16007700" cy="1428000"/>
            </a:xfrm>
            <a:prstGeom prst="rect">
              <a:avLst/>
            </a:prstGeom>
            <a:gradFill>
              <a:gsLst>
                <a:gs pos="0">
                  <a:srgbClr val="C27BA0"/>
                </a:gs>
                <a:gs pos="100000">
                  <a:srgbClr val="9080BB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000">
                  <a:solidFill>
                    <a:schemeClr val="dk1"/>
                  </a:solidFill>
                  <a:latin typeface="Pacifico"/>
                  <a:ea typeface="Pacifico"/>
                  <a:cs typeface="Pacifico"/>
                  <a:sym typeface="Pacifico"/>
                </a:rPr>
                <a:t>Presenta: luxury home </a:t>
              </a:r>
              <a:endParaRPr sz="20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43" name="Google Shape;143;p26"/>
            <p:cNvSpPr/>
            <p:nvPr/>
          </p:nvSpPr>
          <p:spPr>
            <a:xfrm rot="10800000">
              <a:off x="14053893" y="0"/>
              <a:ext cx="1266170" cy="1266170"/>
            </a:xfrm>
            <a:custGeom>
              <a:rect b="b" l="l" r="r" t="t"/>
              <a:pathLst>
                <a:path extrusionOk="0" h="1266170" w="1266170">
                  <a:moveTo>
                    <a:pt x="0" y="0"/>
                  </a:moveTo>
                  <a:lnTo>
                    <a:pt x="1266170" y="0"/>
                  </a:lnTo>
                  <a:lnTo>
                    <a:pt x="1266170" y="1266170"/>
                  </a:lnTo>
                  <a:lnTo>
                    <a:pt x="0" y="12661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119" l="0" r="0" t="-12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4" name="Google Shape;414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15" name="Google Shape;415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6" name="Google Shape;416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17" name="Google Shape;417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8" name="Google Shape;418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19" name="Google Shape;419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0" name="Google Shape;420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26" name="Google Shape;426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27" name="Google Shape;427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28" name="Google Shape;428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29" name="Google Shape;429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0" name="Google Shape;430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31" name="Google Shape;431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32" name="Google Shape;432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3" name="Google Shape;433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34" name="Google Shape;434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35" name="Google Shape;435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6" name="Google Shape;436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37" name="Google Shape;437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38" name="Google Shape;438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39" name="Google Shape;439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40" name="Google Shape;440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3" name="Google Shape;453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54" name="Google Shape;454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56" name="Google Shape;456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57" name="Google Shape;457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70" name="Google Shape;470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3" name="Google Shape;473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74" name="Google Shape;474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75" name="Google Shape;475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6" name="Google Shape;486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87" name="Google Shape;487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88" name="Google Shape;488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89" name="Google Shape;489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90" name="Google Shape;490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91" name="Google Shape;491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2" name="Google Shape;492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93" name="Google Shape;493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94" name="Google Shape;494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95" name="Google Shape;495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497" name="Google Shape;497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498" name="Google Shape;498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0" name="Google Shape;510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11" name="Google Shape;511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12" name="Google Shape;512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13" name="Google Shape;513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14" name="Google Shape;514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15" name="Google Shape;515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16" name="Google Shape;516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17" name="Google Shape;517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18" name="Google Shape;518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4" name="Google Shape;154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5" name="Google Shape;155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6" name="Google Shape;156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7" name="Google Shape;157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/>
          <p:nvPr/>
        </p:nvSpPr>
        <p:spPr>
          <a:xfrm rot="-5400000">
            <a:off x="2921719" y="22159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8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65" name="Google Shape;165;p28"/>
          <p:cNvGrpSpPr/>
          <p:nvPr/>
        </p:nvGrpSpPr>
        <p:grpSpPr>
          <a:xfrm>
            <a:off x="913050" y="891832"/>
            <a:ext cx="6944875" cy="3071605"/>
            <a:chOff x="-3435798" y="-1058325"/>
            <a:chExt cx="18825900" cy="8190947"/>
          </a:xfrm>
        </p:grpSpPr>
        <p:sp>
          <p:nvSpPr>
            <p:cNvPr id="166" name="Google Shape;166;p28"/>
            <p:cNvSpPr txBox="1"/>
            <p:nvPr/>
          </p:nvSpPr>
          <p:spPr>
            <a:xfrm>
              <a:off x="-3435798" y="-1058325"/>
              <a:ext cx="188259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87350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D9D9"/>
                </a:buClr>
                <a:buSzPts val="2500"/>
                <a:buFont typeface="Pacifico"/>
                <a:buChar char="●"/>
              </a:pPr>
              <a:r>
                <a:rPr b="1" lang="it" sz="2500">
                  <a:solidFill>
                    <a:srgbClr val="D9D9D9"/>
                  </a:solidFill>
                  <a:latin typeface="Pacifico"/>
                  <a:ea typeface="Pacifico"/>
                  <a:cs typeface="Pacifico"/>
                  <a:sym typeface="Pacifico"/>
                </a:rPr>
                <a:t>Perché: il tuo motivo di esistere</a:t>
              </a:r>
              <a:endParaRPr sz="700">
                <a:solidFill>
                  <a:srgbClr val="D9D9D9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67" name="Google Shape;167;p28"/>
            <p:cNvSpPr txBox="1"/>
            <p:nvPr/>
          </p:nvSpPr>
          <p:spPr>
            <a:xfrm>
              <a:off x="-310084" y="1466521"/>
              <a:ext cx="125745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55600" lvl="0" marL="45720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CCCC"/>
                </a:buClr>
                <a:buSzPts val="2000"/>
                <a:buFont typeface="Lobster"/>
                <a:buChar char="●"/>
              </a:pPr>
              <a:r>
                <a:rPr lang="it" sz="2000">
                  <a:solidFill>
                    <a:srgbClr val="CCCCCC"/>
                  </a:solidFill>
                  <a:latin typeface="Lobster"/>
                  <a:ea typeface="Lobster"/>
                  <a:cs typeface="Lobster"/>
                  <a:sym typeface="Lobster"/>
                </a:rPr>
                <a:t>QUALE PROBLEMA VUOI RISOLVERE?</a:t>
              </a:r>
              <a:endParaRPr sz="700">
                <a:solidFill>
                  <a:srgbClr val="CCCCCC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168" name="Google Shape;168;p28"/>
            <p:cNvSpPr txBox="1"/>
            <p:nvPr/>
          </p:nvSpPr>
          <p:spPr>
            <a:xfrm>
              <a:off x="-1788875" y="3914522"/>
              <a:ext cx="15653100" cy="321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>
                  <a:solidFill>
                    <a:schemeClr val="lt1"/>
                  </a:solidFill>
                  <a:latin typeface="Pacifico"/>
                  <a:ea typeface="Pacifico"/>
                  <a:cs typeface="Pacifico"/>
                  <a:sym typeface="Pacifico"/>
                </a:rPr>
                <a:t>Perchè il mio unico obiettivo è ascoltare ogni vostra richiesta, e da sogni trasformarli in realtà. Rendervi felici è la mia più grande vittoria. La vostra casa sarà accogliente, moderna ed elegante, curando ogni minimo dettaglio.</a:t>
              </a:r>
              <a:endParaRPr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74" name="Google Shape;174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7" name="Google Shape;177;p29"/>
          <p:cNvGrpSpPr/>
          <p:nvPr/>
        </p:nvGrpSpPr>
        <p:grpSpPr>
          <a:xfrm>
            <a:off x="3717510" y="2777574"/>
            <a:ext cx="5286338" cy="1877714"/>
            <a:chOff x="0" y="292735"/>
            <a:chExt cx="14096900" cy="5007237"/>
          </a:xfrm>
        </p:grpSpPr>
        <p:sp>
          <p:nvSpPr>
            <p:cNvPr id="178" name="Google Shape;178;p29"/>
            <p:cNvSpPr txBox="1"/>
            <p:nvPr/>
          </p:nvSpPr>
          <p:spPr>
            <a:xfrm>
              <a:off x="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457200" marR="0" rtl="0" algn="ct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Lobster"/>
                  <a:ea typeface="Lobster"/>
                  <a:cs typeface="Lobster"/>
                  <a:sym typeface="Lobster"/>
                </a:rPr>
                <a:t>LE PERSONE NON COMPRANO CIÒ CHE FAI, COMPRANO IL COME E IL PERCHÉ LO FAI</a:t>
              </a:r>
              <a:endParaRPr sz="700"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179" name="Google Shape;179;p29"/>
            <p:cNvSpPr txBox="1"/>
            <p:nvPr/>
          </p:nvSpPr>
          <p:spPr>
            <a:xfrm>
              <a:off x="998000" y="3883972"/>
              <a:ext cx="13098900" cy="14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5789" y="0"/>
            <a:ext cx="6382715" cy="5143499"/>
          </a:xfrm>
          <a:prstGeom prst="rect">
            <a:avLst/>
          </a:prstGeom>
          <a:solidFill>
            <a:srgbClr val="75E6DA"/>
          </a:solidFill>
          <a:ln>
            <a:noFill/>
          </a:ln>
        </p:spPr>
      </p:pic>
      <p:grpSp>
        <p:nvGrpSpPr>
          <p:cNvPr id="185" name="Google Shape;185;p30"/>
          <p:cNvGrpSpPr/>
          <p:nvPr/>
        </p:nvGrpSpPr>
        <p:grpSpPr>
          <a:xfrm>
            <a:off x="5855749" y="225600"/>
            <a:ext cx="3235236" cy="4167587"/>
            <a:chOff x="1914805" y="-3183193"/>
            <a:chExt cx="14146200" cy="11113567"/>
          </a:xfrm>
        </p:grpSpPr>
        <p:sp>
          <p:nvSpPr>
            <p:cNvPr id="186" name="Google Shape;186;p30"/>
            <p:cNvSpPr txBox="1"/>
            <p:nvPr/>
          </p:nvSpPr>
          <p:spPr>
            <a:xfrm>
              <a:off x="1914805" y="-3183193"/>
              <a:ext cx="14146200" cy="307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00ABF2"/>
                  </a:solidFill>
                  <a:latin typeface="Lobster"/>
                  <a:ea typeface="Lobster"/>
                  <a:cs typeface="Lobster"/>
                  <a:sym typeface="Lobster"/>
                </a:rPr>
                <a:t>Chi è la fondatrice?</a:t>
              </a:r>
              <a:endParaRPr b="1" sz="3400">
                <a:solidFill>
                  <a:srgbClr val="00ABF2"/>
                </a:solidFill>
                <a:latin typeface="Lobster"/>
                <a:ea typeface="Lobster"/>
                <a:cs typeface="Lobster"/>
                <a:sym typeface="Lobster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chemeClr val="dk2"/>
                  </a:solidFill>
                  <a:latin typeface="Lobster"/>
                  <a:ea typeface="Lobster"/>
                  <a:cs typeface="Lobster"/>
                  <a:sym typeface="Lobster"/>
                </a:rPr>
                <a:t>Azzurra Mazzeo</a:t>
              </a:r>
              <a:endParaRPr b="1" sz="34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endParaRPr>
            </a:p>
          </p:txBody>
        </p:sp>
        <p:sp>
          <p:nvSpPr>
            <p:cNvPr id="187" name="Google Shape;187;p30"/>
            <p:cNvSpPr txBox="1"/>
            <p:nvPr/>
          </p:nvSpPr>
          <p:spPr>
            <a:xfrm>
              <a:off x="1914825" y="259619"/>
              <a:ext cx="12070500" cy="19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>
                  <a:solidFill>
                    <a:srgbClr val="05445E"/>
                  </a:solidFill>
                  <a:highlight>
                    <a:srgbClr val="92C0EF"/>
                  </a:highlight>
                  <a:latin typeface="Georgia"/>
                  <a:ea typeface="Georgia"/>
                  <a:cs typeface="Georgia"/>
                  <a:sym typeface="Georgia"/>
                </a:rPr>
                <a:t>POSSIEDI LE COMPETENZE IMPRENDITORIALI NECESSARIE?</a:t>
              </a:r>
              <a:endParaRPr sz="100">
                <a:highlight>
                  <a:srgbClr val="92C0EF"/>
                </a:highlight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88" name="Google Shape;188;p30"/>
            <p:cNvSpPr txBox="1"/>
            <p:nvPr/>
          </p:nvSpPr>
          <p:spPr>
            <a:xfrm>
              <a:off x="1914813" y="2873574"/>
              <a:ext cx="13316700" cy="50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Lobster"/>
                  <a:ea typeface="Lobster"/>
                  <a:cs typeface="Lobster"/>
                  <a:sym typeface="Lobster"/>
                </a:rPr>
                <a:t>Perchè da sempre è una cosa che mi appassiona, sono molto attenta ad ogni dettaglio, e ci tengo</a:t>
              </a:r>
              <a:r>
                <a:rPr lang="it">
                  <a:latin typeface="Lobster"/>
                  <a:ea typeface="Lobster"/>
                  <a:cs typeface="Lobster"/>
                  <a:sym typeface="Lobster"/>
                </a:rPr>
                <a:t> all’armonia dell’arredamento della casa. I colori, lo stile, l’abbinamento, la qualità,  sono elementi che miscelati con creatività e fantasia fanno la differenza </a:t>
              </a:r>
              <a:endParaRPr>
                <a:latin typeface="Lobster"/>
                <a:ea typeface="Lobster"/>
                <a:cs typeface="Lobster"/>
                <a:sym typeface="Lobster"/>
              </a:endParaRPr>
            </a:p>
          </p:txBody>
        </p:sp>
      </p:grpSp>
      <p:sp>
        <p:nvSpPr>
          <p:cNvPr id="189" name="Google Shape;189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95" name="Google Shape;195;p31"/>
          <p:cNvGrpSpPr/>
          <p:nvPr/>
        </p:nvGrpSpPr>
        <p:grpSpPr>
          <a:xfrm>
            <a:off x="4347100" y="842263"/>
            <a:ext cx="4526460" cy="3223728"/>
            <a:chOff x="-59" y="-353037"/>
            <a:chExt cx="12070559" cy="8596607"/>
          </a:xfrm>
        </p:grpSpPr>
        <p:sp>
          <p:nvSpPr>
            <p:cNvPr id="196" name="Google Shape;196;p31"/>
            <p:cNvSpPr txBox="1"/>
            <p:nvPr/>
          </p:nvSpPr>
          <p:spPr>
            <a:xfrm>
              <a:off x="-59" y="-353037"/>
              <a:ext cx="12070500" cy="102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05445E"/>
                  </a:solidFill>
                  <a:latin typeface="Lobster"/>
                  <a:ea typeface="Lobster"/>
                  <a:cs typeface="Lobster"/>
                  <a:sym typeface="Lobster"/>
                </a:rPr>
                <a:t>               </a:t>
              </a:r>
              <a:r>
                <a:rPr b="1" lang="it" sz="23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 </a:t>
              </a:r>
              <a:r>
                <a:rPr b="1" lang="it" sz="23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Chi: il team</a:t>
              </a:r>
              <a:r>
                <a:rPr lang="it" sz="100">
                  <a:latin typeface="Impact"/>
                  <a:ea typeface="Impact"/>
                  <a:cs typeface="Impact"/>
                  <a:sym typeface="Impact"/>
                </a:rPr>
                <a:t>             </a:t>
              </a:r>
              <a:r>
                <a:rPr b="1" lang="it" sz="23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iniziale</a:t>
              </a:r>
              <a:endParaRPr sz="1800"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197" name="Google Shape;197;p31"/>
            <p:cNvSpPr txBox="1"/>
            <p:nvPr/>
          </p:nvSpPr>
          <p:spPr>
            <a:xfrm>
              <a:off x="0" y="2389796"/>
              <a:ext cx="12070500" cy="15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IL TUO TEAM È ATTREZZATO</a:t>
              </a:r>
              <a:endParaRPr b="1" sz="1700">
                <a:solidFill>
                  <a:srgbClr val="05445E"/>
                </a:solidFill>
                <a:latin typeface="Impact"/>
                <a:ea typeface="Impact"/>
                <a:cs typeface="Impact"/>
                <a:sym typeface="Impact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                                         </a:t>
              </a:r>
              <a:r>
                <a:rPr b="1" lang="it" sz="1700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ED EQUILIBRATO?</a:t>
              </a:r>
              <a:endParaRPr sz="400"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198" name="Google Shape;198;p31"/>
            <p:cNvSpPr txBox="1"/>
            <p:nvPr/>
          </p:nvSpPr>
          <p:spPr>
            <a:xfrm>
              <a:off x="0" y="5427770"/>
              <a:ext cx="12070500" cy="281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Impact"/>
                  <a:ea typeface="Impact"/>
                  <a:cs typeface="Impact"/>
                  <a:sym typeface="Impact"/>
                </a:rPr>
                <a:t>Ho scelto Beatrice perchè è una persona con cui vado molto d’accordo, siamo complici da molti anni e insieme siamo capaci di lavorare bene e cercare di dare il massimo per raggiungere i nostri obiettivi.</a:t>
              </a:r>
              <a:endParaRPr>
                <a:solidFill>
                  <a:srgbClr val="05445E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07" name="Google Shape;207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08" name="Google Shape;208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09" name="Google Shape;209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0" name="Google Shape;210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25" name="Google Shape;225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26" name="Google Shape;226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27" name="Google Shape;227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8" name="Google Shape;228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