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</p:sldMasterIdLst>
  <p:sldIdLst>
    <p:sldId id="256" r:id="rId6"/>
    <p:sldId id="262" r:id="rId7"/>
    <p:sldId id="263" r:id="rId8"/>
    <p:sldId id="264" r:id="rId9"/>
    <p:sldId id="265" r:id="rId10"/>
    <p:sldId id="261" r:id="rId11"/>
    <p:sldId id="257" r:id="rId12"/>
    <p:sldId id="258" r:id="rId13"/>
    <p:sldId id="259" r:id="rId14"/>
    <p:sldId id="260" r:id="rId15"/>
  </p:sldIdLst>
  <p:sldSz cx="9144000" cy="5143500" type="screen16x9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45C1EE2-8D48-45D6-8C6C-FECC2B37E560}" type="slidenum">
              <a:t>‹N›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E8FEA54-4CAF-451E-801D-303F9292B323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81DA299-E904-427E-8CCF-3EE1992B1CA1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92D1EFF-75EB-4144-AB7A-404B5993988D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8AF45F1-95F6-4A6C-BA03-0375499C3923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6517440" y="4821840"/>
            <a:ext cx="199332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&lt;piè di pagina&gt;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8744760" y="4848480"/>
            <a:ext cx="23508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D205071A-010C-4A6F-B28C-E227326D3196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‹N›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457200" y="4783320"/>
            <a:ext cx="2102040" cy="25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ftr" idx="4"/>
          </p:nvPr>
        </p:nvSpPr>
        <p:spPr>
          <a:xfrm>
            <a:off x="6517440" y="4821840"/>
            <a:ext cx="199332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&lt;piè di pagina&gt;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sldNum" idx="5"/>
          </p:nvPr>
        </p:nvSpPr>
        <p:spPr>
          <a:xfrm>
            <a:off x="8744760" y="4848480"/>
            <a:ext cx="23508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A0B55E01-4509-4BAC-BC66-AD3A5E687219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‹N›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dt" idx="6"/>
          </p:nvPr>
        </p:nvSpPr>
        <p:spPr>
          <a:xfrm>
            <a:off x="457200" y="4783320"/>
            <a:ext cx="2102040" cy="25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ftr" idx="7"/>
          </p:nvPr>
        </p:nvSpPr>
        <p:spPr>
          <a:xfrm>
            <a:off x="6517440" y="4821840"/>
            <a:ext cx="199332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&lt;piè di pagina&gt;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sldNum" idx="8"/>
          </p:nvPr>
        </p:nvSpPr>
        <p:spPr>
          <a:xfrm>
            <a:off x="8744760" y="4848480"/>
            <a:ext cx="23508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713593AC-488B-4250-B7A7-71980EF837B4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‹N›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9"/>
          </p:nvPr>
        </p:nvSpPr>
        <p:spPr>
          <a:xfrm>
            <a:off x="457200" y="4783320"/>
            <a:ext cx="2102040" cy="25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ftr" idx="10"/>
          </p:nvPr>
        </p:nvSpPr>
        <p:spPr>
          <a:xfrm>
            <a:off x="6517440" y="4821840"/>
            <a:ext cx="199332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&lt;piè di pagina&gt;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sldNum" idx="11"/>
          </p:nvPr>
        </p:nvSpPr>
        <p:spPr>
          <a:xfrm>
            <a:off x="8744760" y="4848480"/>
            <a:ext cx="23508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B2E69277-4C1A-41BD-B568-B5F04739FDFD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‹N›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dt" idx="12"/>
          </p:nvPr>
        </p:nvSpPr>
        <p:spPr>
          <a:xfrm>
            <a:off x="457200" y="4783320"/>
            <a:ext cx="2102040" cy="25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520" cy="298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ftr" idx="13"/>
          </p:nvPr>
        </p:nvSpPr>
        <p:spPr>
          <a:xfrm>
            <a:off x="6517440" y="4821840"/>
            <a:ext cx="199332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&lt;piè di pagina&gt;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sldNum" idx="14"/>
          </p:nvPr>
        </p:nvSpPr>
        <p:spPr>
          <a:xfrm>
            <a:off x="8744760" y="4848480"/>
            <a:ext cx="235080" cy="1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944FAEB2-0E90-45A9-A8AB-9963D15A2B39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‹N›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dt" idx="15"/>
          </p:nvPr>
        </p:nvSpPr>
        <p:spPr>
          <a:xfrm>
            <a:off x="457200" y="4783320"/>
            <a:ext cx="2102040" cy="25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macomunicazione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ject 2"/>
          <p:cNvPicPr/>
          <p:nvPr/>
        </p:nvPicPr>
        <p:blipFill>
          <a:blip r:embed="rId2"/>
          <a:stretch/>
        </p:blipFill>
        <p:spPr>
          <a:xfrm>
            <a:off x="0" y="0"/>
            <a:ext cx="9142920" cy="5142240"/>
          </a:xfrm>
          <a:prstGeom prst="rect">
            <a:avLst/>
          </a:prstGeom>
          <a:ln w="0">
            <a:noFill/>
          </a:ln>
        </p:spPr>
      </p:pic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-540000" y="-90000"/>
            <a:ext cx="8669520" cy="1064160"/>
          </a:xfrm>
          <a:prstGeom prst="rect">
            <a:avLst/>
          </a:prstGeom>
          <a:noFill/>
          <a:ln w="0">
            <a:noFill/>
          </a:ln>
        </p:spPr>
        <p:txBody>
          <a:bodyPr lIns="0" tIns="81360" rIns="0" bIns="0" anchor="t">
            <a:noAutofit/>
          </a:bodyPr>
          <a:lstStyle/>
          <a:p>
            <a:pPr marL="2724840" indent="0" algn="ctr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it-IT" sz="3000" b="1" strike="noStrike" spc="-1">
                <a:solidFill>
                  <a:srgbClr val="25ADE8"/>
                </a:solidFill>
                <a:latin typeface="Open Sans"/>
              </a:rPr>
              <a:t>Come</a:t>
            </a:r>
            <a:r>
              <a:rPr lang="it-IT" sz="3000" b="1" strike="noStrike" spc="-106">
                <a:solidFill>
                  <a:srgbClr val="25ADE8"/>
                </a:solidFill>
                <a:latin typeface="Open Sans"/>
              </a:rPr>
              <a:t> </a:t>
            </a:r>
            <a:r>
              <a:rPr lang="it-IT" sz="3000" b="1" strike="noStrike" spc="-12">
                <a:solidFill>
                  <a:srgbClr val="25ADE8"/>
                </a:solidFill>
                <a:latin typeface="Open Sans"/>
              </a:rPr>
              <a:t>generare</a:t>
            </a:r>
            <a:endParaRPr lang="it-IT" sz="3000" b="0" strike="noStrike" spc="-1">
              <a:solidFill>
                <a:srgbClr val="000000"/>
              </a:solidFill>
              <a:latin typeface="Arial"/>
            </a:endParaRPr>
          </a:p>
          <a:p>
            <a:pPr marL="2724840" indent="0" algn="ctr">
              <a:lnSpc>
                <a:spcPct val="100000"/>
              </a:lnSpc>
              <a:spcBef>
                <a:spcPts val="541"/>
              </a:spcBef>
              <a:buNone/>
              <a:tabLst>
                <a:tab pos="0" algn="l"/>
              </a:tabLst>
            </a:pPr>
            <a:r>
              <a:rPr lang="it-IT" sz="3000" b="1" strike="noStrike" spc="-1">
                <a:solidFill>
                  <a:srgbClr val="25ADE8"/>
                </a:solidFill>
                <a:latin typeface="Open Sans"/>
              </a:rPr>
              <a:t>le</a:t>
            </a:r>
            <a:r>
              <a:rPr lang="it-IT" sz="3000" b="1" strike="noStrike" spc="-66">
                <a:solidFill>
                  <a:srgbClr val="25ADE8"/>
                </a:solidFill>
                <a:latin typeface="Open Sans"/>
              </a:rPr>
              <a:t> </a:t>
            </a:r>
            <a:r>
              <a:rPr lang="it-IT" sz="3000" b="1" strike="noStrike" spc="-1">
                <a:solidFill>
                  <a:srgbClr val="25ADE8"/>
                </a:solidFill>
                <a:latin typeface="Open Sans"/>
              </a:rPr>
              <a:t>tue</a:t>
            </a:r>
            <a:r>
              <a:rPr lang="it-IT" sz="3000" b="1" strike="noStrike" spc="-66">
                <a:solidFill>
                  <a:srgbClr val="25ADE8"/>
                </a:solidFill>
                <a:latin typeface="Open Sans"/>
              </a:rPr>
              <a:t> </a:t>
            </a:r>
            <a:r>
              <a:rPr lang="it-IT" sz="3000" b="1" strike="noStrike" spc="-1">
                <a:solidFill>
                  <a:srgbClr val="25ADE8"/>
                </a:solidFill>
                <a:latin typeface="Open Sans"/>
              </a:rPr>
              <a:t>Buyer</a:t>
            </a:r>
            <a:r>
              <a:rPr lang="it-IT" sz="3000" b="1" strike="noStrike" spc="-60">
                <a:solidFill>
                  <a:srgbClr val="25ADE8"/>
                </a:solidFill>
                <a:latin typeface="Open Sans"/>
              </a:rPr>
              <a:t> </a:t>
            </a:r>
            <a:r>
              <a:rPr lang="it-IT" sz="3000" b="1" strike="noStrike" spc="-12">
                <a:solidFill>
                  <a:srgbClr val="25ADE8"/>
                </a:solidFill>
                <a:latin typeface="Open Sans"/>
              </a:rPr>
              <a:t>Personas</a:t>
            </a:r>
            <a:endParaRPr lang="it-IT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object 2"/>
          <p:cNvGraphicFramePr/>
          <p:nvPr/>
        </p:nvGraphicFramePr>
        <p:xfrm>
          <a:off x="931680" y="504720"/>
          <a:ext cx="7249680" cy="290904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3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Maria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92880">
                        <a:lnSpc>
                          <a:spcPct val="100000"/>
                        </a:lnSpc>
                        <a:spcBef>
                          <a:spcPts val="564"/>
                        </a:spcBef>
                      </a:pP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0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4:</a:t>
                      </a:r>
                      <a:r>
                        <a:rPr lang="it-IT" sz="130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COME?</a:t>
                      </a:r>
                      <a:endParaRPr lang="it-IT" sz="13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06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1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MESSAGGIO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MARKETING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2320"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Come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descriveresti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soluzione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che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proponi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alla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tua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buyer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persona?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880" indent="-33264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Integrando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la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gestione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del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database</a:t>
                      </a:r>
                      <a:r>
                        <a:rPr lang="it-IT" sz="1350" b="0" strike="noStrike" spc="43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delle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risorse</a:t>
                      </a:r>
                      <a:r>
                        <a:rPr lang="it-IT" sz="1350" b="0" strike="noStrike" spc="-4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umane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06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39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DISCORSO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PRESENTAZIONE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Vendi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alle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buyer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personas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soluzione!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880" indent="-33264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Ti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offriamo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un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database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intuitivo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che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si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integra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con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il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tuo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software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tue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piattaforme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esistenti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una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formazione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vita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aiutare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nuovi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dipendenti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ad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imparare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rapidamente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3" name="object 3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54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1"/>
          <p:cNvSpPr>
            <a:spLocks noGrp="1"/>
          </p:cNvSpPr>
          <p:nvPr>
            <p:ph type="ftr" idx="22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ldNum" idx="23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649EF987-28A0-4785-A263-DCEB8F2D1C08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10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object 2"/>
          <p:cNvGraphicFramePr/>
          <p:nvPr>
            <p:extLst>
              <p:ext uri="{D42A27DB-BD31-4B8C-83A1-F6EECF244321}">
                <p14:modId xmlns:p14="http://schemas.microsoft.com/office/powerpoint/2010/main" val="3225633579"/>
              </p:ext>
            </p:extLst>
          </p:nvPr>
        </p:nvGraphicFramePr>
        <p:xfrm>
          <a:off x="931680" y="504720"/>
          <a:ext cx="7249680" cy="306576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2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Francesca </a:t>
                      </a: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138960">
                        <a:lnSpc>
                          <a:spcPct val="100000"/>
                        </a:lnSpc>
                        <a:spcBef>
                          <a:spcPts val="516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1: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CHI?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4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BACKGROUND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Lavoro?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Carriera?</a:t>
                      </a:r>
                      <a:r>
                        <a:rPr lang="it-IT" sz="1350" b="0" strike="noStrike" spc="-7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Famiglia?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Professoressa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A 25 anni è entrata di ruolo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Sposata con 2 figli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1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1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32">
                          <a:solidFill>
                            <a:srgbClr val="444547"/>
                          </a:solidFill>
                          <a:latin typeface="Lato"/>
                        </a:rPr>
                        <a:t>DATI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DEMOGRAFICI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Uomo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o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donna?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Età?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Reddito?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Località?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Donna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50 anni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20.000€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Villette con giardino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4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IDENTIFICATORI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Comportamento?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Preferenze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comunicazione?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Frenetica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Preferisce comunicazione via sms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6" name="object 3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67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ftr" idx="26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ldNum" idx="27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82C88F23-1035-4A49-9B7F-23C0D3B1A2AA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2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object 2"/>
          <p:cNvGraphicFramePr/>
          <p:nvPr>
            <p:extLst>
              <p:ext uri="{D42A27DB-BD31-4B8C-83A1-F6EECF244321}">
                <p14:modId xmlns:p14="http://schemas.microsoft.com/office/powerpoint/2010/main" val="630777196"/>
              </p:ext>
            </p:extLst>
          </p:nvPr>
        </p:nvGraphicFramePr>
        <p:xfrm>
          <a:off x="931680" y="504720"/>
          <a:ext cx="7249680" cy="310140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2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Francesca</a:t>
                      </a: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93960">
                        <a:lnSpc>
                          <a:spcPct val="100000"/>
                        </a:lnSpc>
                        <a:spcBef>
                          <a:spcPts val="516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2: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COSA?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OBIETTIVI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Obiettivo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primario?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Obiettivo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secondario?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Comunicazione veloce e fresca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Coinvolgere la comunità LGBTQ+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SFIDE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Sﬁda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primaria?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Sﬁda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secondaria?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Migliorare la comunicazione social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Sviluppare costanza 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6"/>
                        </a:spcBef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COSA</a:t>
                      </a:r>
                      <a:r>
                        <a:rPr lang="it-IT" sz="1350" b="0" strike="noStrike" spc="-8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POSSIAMO</a:t>
                      </a:r>
                      <a:r>
                        <a:rPr lang="it-IT" sz="1350" b="0" strike="noStrike" spc="-8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FARE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…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aiutarla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raggiungere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gli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obiettivi?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…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aiutarla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superare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sue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sﬁde?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Educazione e informazione 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Prodotti sani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1" name="object 3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72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1"/>
          <p:cNvSpPr>
            <a:spLocks noGrp="1"/>
          </p:cNvSpPr>
          <p:nvPr>
            <p:ph type="ftr" idx="28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ldNum" idx="29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5786F01B-0F7F-4651-A9B3-C7BEEA701EEE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3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object 2"/>
          <p:cNvGraphicFramePr/>
          <p:nvPr>
            <p:extLst>
              <p:ext uri="{D42A27DB-BD31-4B8C-83A1-F6EECF244321}">
                <p14:modId xmlns:p14="http://schemas.microsoft.com/office/powerpoint/2010/main" val="2569415128"/>
              </p:ext>
            </p:extLst>
          </p:nvPr>
        </p:nvGraphicFramePr>
        <p:xfrm>
          <a:off x="931680" y="504720"/>
          <a:ext cx="7249680" cy="414510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2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2" dirty="0">
                          <a:solidFill>
                            <a:srgbClr val="FFFFFF"/>
                          </a:solidFill>
                          <a:latin typeface="Lato"/>
                        </a:rPr>
                        <a:t>Francesca</a:t>
                      </a:r>
                      <a:endParaRPr lang="it-IT" sz="135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16560">
                        <a:lnSpc>
                          <a:spcPct val="100000"/>
                        </a:lnSpc>
                        <a:spcBef>
                          <a:spcPts val="564"/>
                        </a:spcBef>
                      </a:pP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0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3:</a:t>
                      </a:r>
                      <a:r>
                        <a:rPr lang="it-IT" sz="130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PERCH</a:t>
                      </a:r>
                      <a:r>
                        <a:rPr lang="it-IT" sz="1300" b="0" strike="noStrike" spc="-12">
                          <a:solidFill>
                            <a:srgbClr val="52555A"/>
                          </a:solidFill>
                          <a:latin typeface="Lato"/>
                        </a:rPr>
                        <a:t>É</a:t>
                      </a: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?</a:t>
                      </a:r>
                      <a:endParaRPr lang="it-IT" sz="13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3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 dirty="0">
                          <a:solidFill>
                            <a:srgbClr val="444547"/>
                          </a:solidFill>
                          <a:latin typeface="Lato"/>
                        </a:rPr>
                        <a:t>AFFERMAZIONI</a:t>
                      </a:r>
                      <a:r>
                        <a:rPr lang="it-IT" sz="1350" b="0" strike="noStrike" spc="4" dirty="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 dirty="0">
                          <a:solidFill>
                            <a:srgbClr val="444547"/>
                          </a:solidFill>
                          <a:latin typeface="Lato"/>
                        </a:rPr>
                        <a:t>REALI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 dirty="0">
                          <a:solidFill>
                            <a:srgbClr val="444547"/>
                          </a:solidFill>
                          <a:latin typeface="Lato"/>
                        </a:rPr>
                        <a:t>Riguardo</a:t>
                      </a:r>
                      <a:r>
                        <a:rPr lang="it-IT" sz="1350" b="0" strike="noStrike" spc="-55" dirty="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 dirty="0">
                          <a:solidFill>
                            <a:srgbClr val="444547"/>
                          </a:solidFill>
                          <a:latin typeface="Lato"/>
                        </a:rPr>
                        <a:t>agli</a:t>
                      </a: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 dirty="0">
                          <a:solidFill>
                            <a:srgbClr val="444547"/>
                          </a:solidFill>
                          <a:latin typeface="Lato"/>
                        </a:rPr>
                        <a:t>obiettivi,</a:t>
                      </a:r>
                      <a:r>
                        <a:rPr lang="it-IT" sz="1350" b="0" strike="noStrike" spc="-55" dirty="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 dirty="0">
                          <a:solidFill>
                            <a:srgbClr val="444547"/>
                          </a:solidFill>
                          <a:latin typeface="Lato"/>
                        </a:rPr>
                        <a:t>sﬁde,</a:t>
                      </a: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 dirty="0" err="1">
                          <a:solidFill>
                            <a:srgbClr val="444547"/>
                          </a:solidFill>
                          <a:latin typeface="Lato"/>
                        </a:rPr>
                        <a:t>etc</a:t>
                      </a:r>
                      <a:r>
                        <a:rPr lang="it-IT" sz="1350" b="0" strike="noStrike" spc="-21" dirty="0">
                          <a:solidFill>
                            <a:srgbClr val="444547"/>
                          </a:solidFill>
                          <a:latin typeface="Lato"/>
                        </a:rPr>
                        <a:t>.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21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r>
                        <a:rPr lang="it-IT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Ogni mese organizziamo workshop gratuiti con esperti del settore per rispondere a tutte le tue domande sulla cura degli animali</a:t>
                      </a:r>
                      <a:endParaRPr lang="it-IT" sz="1350" b="0" strike="noStrike" spc="-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pPr marL="210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50" b="0" strike="noStrike" spc="-52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●</a:t>
                      </a:r>
                      <a:r>
                        <a:rPr lang="it-IT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Offriamo una vasta gamma di alimenti per animali senza conservanti e additivi artificiali, garantendo solo il meglio per la salute del tuo amico a quattro zampe.</a:t>
                      </a:r>
                      <a:endParaRPr lang="it-IT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OBIEZIONI</a:t>
                      </a:r>
                      <a:r>
                        <a:rPr lang="it-IT" sz="1350" b="0" strike="noStrike" spc="43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COMUNI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35600"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Perché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non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dovrebbero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comprare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il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tuo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prodotto/servizio?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“I nostri prodotti sono troppo costosi e non è sicura che la qualità giustifichi il prezzo”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0240">
                        <a:lnSpc>
                          <a:spcPct val="100000"/>
                        </a:lnSpc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“Il suo animale ha esigenze particolari e non è sicura che noi potremmo soddisfarle”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6" name="object 3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77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1"/>
          <p:cNvSpPr>
            <a:spLocks noGrp="1"/>
          </p:cNvSpPr>
          <p:nvPr>
            <p:ph type="ftr" idx="30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ldNum" idx="31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EE8B044E-C223-4DB8-AFE6-B9D3E44B1D19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4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object 2"/>
          <p:cNvGraphicFramePr/>
          <p:nvPr>
            <p:extLst>
              <p:ext uri="{D42A27DB-BD31-4B8C-83A1-F6EECF244321}">
                <p14:modId xmlns:p14="http://schemas.microsoft.com/office/powerpoint/2010/main" val="2587937125"/>
              </p:ext>
            </p:extLst>
          </p:nvPr>
        </p:nvGraphicFramePr>
        <p:xfrm>
          <a:off x="931680" y="504720"/>
          <a:ext cx="7249680" cy="411132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2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Francesca</a:t>
                      </a: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92880">
                        <a:lnSpc>
                          <a:spcPct val="100000"/>
                        </a:lnSpc>
                        <a:spcBef>
                          <a:spcPts val="564"/>
                        </a:spcBef>
                      </a:pP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0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4:</a:t>
                      </a:r>
                      <a:r>
                        <a:rPr lang="it-IT" sz="130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COME?</a:t>
                      </a:r>
                      <a:endParaRPr lang="it-IT" sz="13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06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1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MESSAGGIO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MARKETING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2320"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Come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descriveresti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soluzione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che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proponi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alla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tua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buyer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persona?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21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</a:t>
                      </a:r>
                      <a:r>
                        <a:rPr lang="it-IT" sz="1400" b="0" i="0" strike="noStrike" spc="-52" dirty="0">
                          <a:solidFill>
                            <a:srgbClr val="444547"/>
                          </a:solidFill>
                          <a:effectLst/>
                          <a:latin typeface="UICTFontTextStyleBody"/>
                        </a:rPr>
                        <a:t>O</a:t>
                      </a:r>
                      <a:r>
                        <a:rPr lang="it-IT" sz="1400" b="0" i="0" dirty="0">
                          <a:effectLst/>
                          <a:latin typeface="UICTFontTextStyleBody"/>
                        </a:rPr>
                        <a:t>ffriamo promozioni regolari e un programma di fedeltà per rendere i nostri prodotti più accessibili.</a:t>
                      </a:r>
                    </a:p>
                    <a:p>
                      <a:pPr marL="210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21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</a:t>
                      </a:r>
                      <a:r>
                        <a:rPr lang="it-IT" sz="1400" b="0" i="0" dirty="0">
                          <a:effectLst/>
                          <a:latin typeface="UICTFontTextStyleBody"/>
                        </a:rPr>
                        <a:t>Abbiamo una vasta gamma di prodotti specifici per diverse esigenze alimentari e di salute. Inoltre, possiamo ordinare prodotti speciali su richiesta.</a:t>
                      </a:r>
                    </a:p>
                    <a:p>
                      <a:pPr marL="210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21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>
                        <a:effectLst/>
                        <a:latin typeface=".AppleSystemUIFont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29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DISCORSO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PRESENTAZIONE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Vendi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alle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buyer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personas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soluzione!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024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● Il nostro brand vi offre e assicura sicurezza e qualità! Troverete prodotti naturali adatti per ogni </a:t>
                      </a:r>
                      <a:r>
                        <a:rPr lang="it-IT" sz="1350" b="0" strike="noStrike" spc="-52" dirty="0" err="1">
                          <a:solidFill>
                            <a:srgbClr val="444547"/>
                          </a:solidFill>
                          <a:latin typeface="Arial"/>
                        </a:rPr>
                        <a:t>pelosetto</a:t>
                      </a:r>
                      <a:r>
                        <a:rPr lang="it-IT" sz="1350" b="0" strike="noStrike" spc="-52" dirty="0">
                          <a:solidFill>
                            <a:srgbClr val="444547"/>
                          </a:solidFill>
                          <a:latin typeface="Arial"/>
                        </a:rPr>
                        <a:t>. Con offerte e promozioni periodiche per permettere a tutti di coccolare e viziare il proprio animaletto! </a:t>
                      </a:r>
                      <a:endParaRPr lang="it-IT" sz="135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1" name="object 3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82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1"/>
          <p:cNvSpPr>
            <a:spLocks noGrp="1"/>
          </p:cNvSpPr>
          <p:nvPr>
            <p:ph type="ftr" idx="32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 dirty="0" err="1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 dirty="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 dirty="0">
                <a:solidFill>
                  <a:schemeClr val="lt1"/>
                </a:solidFill>
                <a:latin typeface="Lato"/>
              </a:rPr>
              <a:t>Conﬁ</a:t>
            </a:r>
            <a:r>
              <a:rPr lang="it-IT" sz="1000" b="0" strike="noStrike" spc="-1" dirty="0" err="1">
                <a:solidFill>
                  <a:schemeClr val="lt1"/>
                </a:solidFill>
                <a:latin typeface="Lato"/>
              </a:rPr>
              <a:t>dential</a:t>
            </a:r>
            <a:r>
              <a:rPr lang="it-IT" sz="1000" b="0" strike="noStrike" spc="-55" dirty="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 dirty="0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 dirty="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 dirty="0" err="1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ldNum" idx="33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B69E1C87-12C9-45EF-9D88-D6E05D193FCA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5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23400" y="-90000"/>
            <a:ext cx="8076240" cy="1802160"/>
          </a:xfrm>
          <a:prstGeom prst="rect">
            <a:avLst/>
          </a:prstGeom>
          <a:noFill/>
          <a:ln w="0">
            <a:noFill/>
          </a:ln>
        </p:spPr>
        <p:txBody>
          <a:bodyPr lIns="0" tIns="88812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È</a:t>
            </a:r>
            <a:r>
              <a:rPr lang="it-IT" sz="3000" b="0" strike="noStrike" spc="-75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il</a:t>
            </a:r>
            <a:r>
              <a:rPr lang="it-IT" sz="3000" b="0" strike="noStrike" spc="-80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tuo</a:t>
            </a:r>
            <a:r>
              <a:rPr lang="it-IT" sz="3000" b="0" strike="noStrike" spc="-75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turno!</a:t>
            </a:r>
            <a:r>
              <a:rPr lang="it-IT" sz="3000" b="0" strike="noStrike" spc="-75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Crea</a:t>
            </a:r>
            <a:r>
              <a:rPr lang="it-IT" sz="3000" b="0" strike="noStrike" spc="-75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la</a:t>
            </a:r>
            <a:r>
              <a:rPr lang="it-IT" sz="3000" b="0" strike="noStrike" spc="-75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tua</a:t>
            </a:r>
            <a:r>
              <a:rPr lang="it-IT" sz="3000" b="0" strike="noStrike" spc="-75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">
                <a:solidFill>
                  <a:srgbClr val="52555A"/>
                </a:solidFill>
                <a:latin typeface="Noto Sans"/>
              </a:rPr>
              <a:t>Buyer</a:t>
            </a:r>
            <a:r>
              <a:rPr lang="it-IT" sz="3000" b="0" strike="noStrike" spc="-75">
                <a:solidFill>
                  <a:srgbClr val="52555A"/>
                </a:solidFill>
                <a:latin typeface="Noto Sans"/>
              </a:rPr>
              <a:t> </a:t>
            </a:r>
            <a:r>
              <a:rPr lang="it-IT" sz="3000" b="0" strike="noStrike" spc="-12">
                <a:solidFill>
                  <a:srgbClr val="52555A"/>
                </a:solidFill>
                <a:latin typeface="Noto Sans"/>
              </a:rPr>
              <a:t>Persona!</a:t>
            </a:r>
            <a:endParaRPr lang="it-IT" sz="30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58" name="object 3"/>
          <p:cNvGrpSpPr/>
          <p:nvPr/>
        </p:nvGrpSpPr>
        <p:grpSpPr>
          <a:xfrm>
            <a:off x="792000" y="1351080"/>
            <a:ext cx="7559280" cy="81000"/>
            <a:chOff x="792000" y="1351080"/>
            <a:chExt cx="7559280" cy="81000"/>
          </a:xfrm>
        </p:grpSpPr>
        <p:sp>
          <p:nvSpPr>
            <p:cNvPr id="59" name="object 4"/>
            <p:cNvSpPr/>
            <p:nvPr/>
          </p:nvSpPr>
          <p:spPr>
            <a:xfrm>
              <a:off x="792000" y="1351080"/>
              <a:ext cx="7559280" cy="81000"/>
            </a:xfrm>
            <a:custGeom>
              <a:avLst/>
              <a:gdLst>
                <a:gd name="textAreaLeft" fmla="*/ 0 w 7559280"/>
                <a:gd name="textAreaRight" fmla="*/ 7560360 w 7559280"/>
                <a:gd name="textAreaTop" fmla="*/ 0 h 81000"/>
                <a:gd name="textAreaBottom" fmla="*/ 82080 h 81000"/>
              </a:gdLst>
              <a:ahLst/>
              <a:cxnLst/>
              <a:rect l="textAreaLeft" t="textAreaTop" r="textAreaRight" b="textAreaBottom"/>
              <a:pathLst>
                <a:path w="7560309" h="81915">
                  <a:moveTo>
                    <a:pt x="7559699" y="81599"/>
                  </a:moveTo>
                  <a:lnTo>
                    <a:pt x="0" y="81599"/>
                  </a:lnTo>
                  <a:lnTo>
                    <a:pt x="0" y="0"/>
                  </a:lnTo>
                  <a:lnTo>
                    <a:pt x="7559699" y="0"/>
                  </a:lnTo>
                  <a:lnTo>
                    <a:pt x="7559699" y="81599"/>
                  </a:lnTo>
                  <a:close/>
                </a:path>
              </a:pathLst>
            </a:custGeom>
            <a:solidFill>
              <a:srgbClr val="26AEE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it-IT" sz="1800" b="0" strike="noStrike" spc="-1">
                <a:solidFill>
                  <a:srgbClr val="FFFFFF"/>
                </a:solidFill>
                <a:latin typeface="Arial"/>
                <a:ea typeface="DejaVu Sans"/>
              </a:endParaRPr>
            </a:p>
          </p:txBody>
        </p:sp>
        <p:sp>
          <p:nvSpPr>
            <p:cNvPr id="60" name="object 5"/>
            <p:cNvSpPr/>
            <p:nvPr/>
          </p:nvSpPr>
          <p:spPr>
            <a:xfrm>
              <a:off x="792000" y="1351080"/>
              <a:ext cx="7559280" cy="81000"/>
            </a:xfrm>
            <a:custGeom>
              <a:avLst/>
              <a:gdLst>
                <a:gd name="textAreaLeft" fmla="*/ 0 w 7559280"/>
                <a:gd name="textAreaRight" fmla="*/ 7560360 w 7559280"/>
                <a:gd name="textAreaTop" fmla="*/ 0 h 81000"/>
                <a:gd name="textAreaBottom" fmla="*/ 82080 h 81000"/>
              </a:gdLst>
              <a:ahLst/>
              <a:cxnLst/>
              <a:rect l="textAreaLeft" t="textAreaTop" r="textAreaRight" b="textAreaBottom"/>
              <a:pathLst>
                <a:path w="7560309" h="81915">
                  <a:moveTo>
                    <a:pt x="0" y="0"/>
                  </a:moveTo>
                  <a:lnTo>
                    <a:pt x="7559699" y="0"/>
                  </a:lnTo>
                  <a:lnTo>
                    <a:pt x="7559699" y="81599"/>
                  </a:lnTo>
                  <a:lnTo>
                    <a:pt x="0" y="8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360">
              <a:solidFill>
                <a:srgbClr val="26AEE7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it-IT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pic>
        <p:nvPicPr>
          <p:cNvPr id="61" name="object 6"/>
          <p:cNvPicPr/>
          <p:nvPr/>
        </p:nvPicPr>
        <p:blipFill>
          <a:blip r:embed="rId2"/>
          <a:stretch/>
        </p:blipFill>
        <p:spPr>
          <a:xfrm>
            <a:off x="2233440" y="1585080"/>
            <a:ext cx="4676040" cy="2973960"/>
          </a:xfrm>
          <a:prstGeom prst="rect">
            <a:avLst/>
          </a:prstGeom>
          <a:ln w="0">
            <a:noFill/>
          </a:ln>
        </p:spPr>
      </p:pic>
      <p:sp>
        <p:nvSpPr>
          <p:cNvPr id="62" name="object 10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ftr" idx="24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sldNum" idx="25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E5ABDBE8-8312-492E-BD8F-1BCA1AB60544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6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object 5"/>
          <p:cNvGraphicFramePr/>
          <p:nvPr/>
        </p:nvGraphicFramePr>
        <p:xfrm>
          <a:off x="931680" y="504720"/>
          <a:ext cx="7249680" cy="379836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3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Maria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138960">
                        <a:lnSpc>
                          <a:spcPct val="100000"/>
                        </a:lnSpc>
                        <a:spcBef>
                          <a:spcPts val="516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1: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CHI?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06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39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BACKGROUND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Lavoro?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Carriera?</a:t>
                      </a:r>
                      <a:r>
                        <a:rPr lang="it-IT" sz="1350" b="0" strike="noStrike" spc="-7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Famiglia?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160" indent="-33228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Responsabile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risorse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umane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880" indent="-33264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Ha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lavorato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la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stessa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azienda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per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10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anni,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si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è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fatta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strada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da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HR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Associate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160" indent="-33228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Sposata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con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due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bambini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(10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8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anni)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1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1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32">
                          <a:solidFill>
                            <a:srgbClr val="444547"/>
                          </a:solidFill>
                          <a:latin typeface="Lato"/>
                        </a:rPr>
                        <a:t>DATI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DEMOGRAFICI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Uomo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o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donna?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Età?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Reddito?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Località?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160" indent="-33228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Donna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160" indent="-33228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Età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30-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45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160" indent="-33228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Reddito:</a:t>
                      </a:r>
                      <a:r>
                        <a:rPr lang="it-IT" sz="1350" b="0" strike="noStrike" spc="-4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131000€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160" indent="-33228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Area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residenziale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14">
                          <a:solidFill>
                            <a:srgbClr val="444547"/>
                          </a:solidFill>
                          <a:latin typeface="Lato"/>
                        </a:rPr>
                        <a:t>/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Sobborgo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1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1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IDENTIFICATORI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Comportamento?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Preferenze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comunicazione?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160" indent="-33228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Calma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160" indent="-33228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Probabilmente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ha</a:t>
                      </a:r>
                      <a:r>
                        <a:rPr lang="it-IT" sz="1350" b="0" strike="noStrike" spc="-4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un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ﬁltro</a:t>
                      </a:r>
                      <a:r>
                        <a:rPr lang="it-IT" sz="1350" b="0" strike="noStrike" spc="-4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chiamate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880" indent="-33264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Chiede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ricevere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le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garanzie</a:t>
                      </a:r>
                      <a:r>
                        <a:rPr lang="it-IT" sz="1350" b="0" strike="noStrike" spc="38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spedite/stampate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8" name="object 6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39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1"/>
          <p:cNvSpPr>
            <a:spLocks noGrp="1"/>
          </p:cNvSpPr>
          <p:nvPr>
            <p:ph type="ftr" idx="16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17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EA468EF6-90E6-4BFC-9148-EFF635DB299B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7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object 2"/>
          <p:cNvGraphicFramePr/>
          <p:nvPr/>
        </p:nvGraphicFramePr>
        <p:xfrm>
          <a:off x="931680" y="504720"/>
          <a:ext cx="7249680" cy="322164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3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Maria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93960">
                        <a:lnSpc>
                          <a:spcPct val="100000"/>
                        </a:lnSpc>
                        <a:spcBef>
                          <a:spcPts val="516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2: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COSA?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4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OBIETTIVI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Obiettivo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primario?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Obiettivo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secondario?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880" indent="-33264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Mantenere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felici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dipendenti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e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il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fatturato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basso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160" indent="-33228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Supportare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il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team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legale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ﬁnanziario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4"/>
                        </a:spcBef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SFIDE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Sﬁda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primaria?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Sﬁda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secondaria?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160" indent="-33228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16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Fare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tutto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con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un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piccolo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staff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880" indent="-33264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Implementazione</a:t>
                      </a:r>
                      <a:r>
                        <a:rPr lang="it-IT" sz="1350" b="0" strike="noStrike" spc="-8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delle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modiﬁche</a:t>
                      </a:r>
                      <a:r>
                        <a:rPr lang="it-IT" sz="1350" b="0" strike="noStrike" spc="43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all'intera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azienda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4"/>
                        </a:spcBef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COSA</a:t>
                      </a:r>
                      <a:r>
                        <a:rPr lang="it-IT" sz="1350" b="0" strike="noStrike" spc="-8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POSSIAMO</a:t>
                      </a:r>
                      <a:r>
                        <a:rPr lang="it-IT" sz="1350" b="0" strike="noStrike" spc="-8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FARE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…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aiutarla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raggiungere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gli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obiettivi?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…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aiutarla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superare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le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sue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sﬁde?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880" indent="-33264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Sempliﬁca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la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gestione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tutti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dati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dei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dipendenti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in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un'unica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posizione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880" indent="-33264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Integrazione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con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il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sistema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dei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team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legali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e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ﬁnanziari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3" name="object 3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44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1"/>
          <p:cNvSpPr>
            <a:spLocks noGrp="1"/>
          </p:cNvSpPr>
          <p:nvPr>
            <p:ph type="ftr" idx="18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ldNum" idx="19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6622457A-A911-49A5-92F8-BB1B956784EA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8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object 2"/>
          <p:cNvGraphicFramePr/>
          <p:nvPr/>
        </p:nvGraphicFramePr>
        <p:xfrm>
          <a:off x="931680" y="504720"/>
          <a:ext cx="7249680" cy="3756660"/>
        </p:xfrm>
        <a:graphic>
          <a:graphicData uri="http://schemas.openxmlformats.org/drawingml/2006/table">
            <a:tbl>
              <a:tblPr/>
              <a:tblGrid>
                <a:gridCol w="53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240">
                <a:tc>
                  <a:txBody>
                    <a:bodyPr/>
                    <a:lstStyle/>
                    <a:p>
                      <a:endParaRPr lang="it-IT" sz="1300" b="0" strike="noStrike" spc="-1">
                        <a:solidFill>
                          <a:schemeClr val="dk1"/>
                        </a:solidFill>
                        <a:latin typeface="Times New Roman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80">
                      <a:solidFill>
                        <a:srgbClr val="26AEE7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320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21">
                          <a:solidFill>
                            <a:srgbClr val="FFFFFF"/>
                          </a:solidFill>
                          <a:latin typeface="Lato"/>
                        </a:rPr>
                        <a:t>NOME</a:t>
                      </a:r>
                      <a:r>
                        <a:rPr lang="it-IT" sz="1350" b="0" strike="noStrike" spc="-52">
                          <a:solidFill>
                            <a:srgbClr val="FFFFFF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PERSONA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80">
                      <a:solidFill>
                        <a:srgbClr val="26AEE7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85680">
                        <a:lnSpc>
                          <a:spcPct val="100000"/>
                        </a:lnSpc>
                        <a:spcBef>
                          <a:spcPts val="621"/>
                        </a:spcBef>
                      </a:pPr>
                      <a:r>
                        <a:rPr lang="it-IT" sz="1350" b="0" strike="noStrike" spc="-12">
                          <a:solidFill>
                            <a:srgbClr val="FFFFFF"/>
                          </a:solidFill>
                          <a:latin typeface="Lato"/>
                        </a:rPr>
                        <a:t>Maria</a:t>
                      </a:r>
                      <a:endParaRPr lang="it-IT" sz="135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26AEE7"/>
                    </a:solidFill>
                  </a:tcPr>
                </a:tc>
                <a:tc>
                  <a:txBody>
                    <a:bodyPr/>
                    <a:lstStyle/>
                    <a:p>
                      <a:pPr marL="16560">
                        <a:lnSpc>
                          <a:spcPct val="100000"/>
                        </a:lnSpc>
                        <a:spcBef>
                          <a:spcPts val="564"/>
                        </a:spcBef>
                      </a:pP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Sezione</a:t>
                      </a:r>
                      <a:r>
                        <a:rPr lang="it-IT" sz="130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3:</a:t>
                      </a:r>
                      <a:r>
                        <a:rPr lang="it-IT" sz="130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PERCH</a:t>
                      </a:r>
                      <a:r>
                        <a:rPr lang="it-IT" sz="1300" b="0" strike="noStrike" spc="-12">
                          <a:solidFill>
                            <a:srgbClr val="52555A"/>
                          </a:solidFill>
                          <a:latin typeface="Lato"/>
                        </a:rPr>
                        <a:t>É</a:t>
                      </a:r>
                      <a:r>
                        <a:rPr lang="it-IT" sz="130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?</a:t>
                      </a:r>
                      <a:endParaRPr lang="it-IT" sz="13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6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AFFERMAZIONI</a:t>
                      </a:r>
                      <a:r>
                        <a:rPr lang="it-IT" sz="1350" b="0" strike="noStrike" spc="4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REALI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Riguardo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agli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obiettivi,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sﬁde,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etc.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880" indent="-33264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“In</a:t>
                      </a:r>
                      <a:r>
                        <a:rPr lang="it-IT" sz="1350" b="0" strike="noStrike" spc="-8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passato</a:t>
                      </a:r>
                      <a:r>
                        <a:rPr lang="it-IT" sz="1350" b="0" strike="noStrike" spc="-8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è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stato</a:t>
                      </a:r>
                      <a:r>
                        <a:rPr lang="it-IT" sz="1350" b="0" strike="noStrike" spc="-8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difﬁcile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ottenere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l'adozione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nuove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tecnologie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a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livello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aziendale”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880" indent="-33264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“Non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ho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tempo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6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formare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nuovi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dipendenti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su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un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milione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database 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piattaforme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diversi”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880" indent="-33264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“Devo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affrontare</a:t>
                      </a:r>
                      <a:r>
                        <a:rPr lang="it-IT" sz="1350" b="0" strike="noStrike" spc="-5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così</a:t>
                      </a:r>
                      <a:r>
                        <a:rPr lang="it-IT" sz="1350" b="0" strike="noStrike" spc="-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tante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dolorose</a:t>
                      </a:r>
                      <a:r>
                        <a:rPr lang="it-IT" sz="1350" b="0" strike="noStrike" spc="46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integrazioni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con</a:t>
                      </a:r>
                      <a:r>
                        <a:rPr lang="it-IT" sz="1350" b="0" strike="noStrike" spc="-4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il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database</a:t>
                      </a:r>
                      <a:r>
                        <a:rPr lang="it-IT" sz="1350" b="0" strike="noStrike" spc="-7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il</a:t>
                      </a:r>
                      <a:r>
                        <a:rPr lang="it-IT" sz="1350" b="0" strike="noStrike" spc="38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software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di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altri dipartimenti”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4"/>
                        </a:spcBef>
                      </a:pP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OBIEZIONI</a:t>
                      </a:r>
                      <a:r>
                        <a:rPr lang="it-IT" sz="1350" b="0" strike="noStrike" spc="43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COMUNI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435600" algn="ctr">
                        <a:lnSpc>
                          <a:spcPct val="100000"/>
                        </a:lnSpc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Perché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non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dovrebbero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comprare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il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tuo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prodotto/servizio?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2880" indent="-332640">
                        <a:lnSpc>
                          <a:spcPct val="100000"/>
                        </a:lnSpc>
                        <a:spcBef>
                          <a:spcPts val="621"/>
                        </a:spcBef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“Sono</a:t>
                      </a:r>
                      <a:r>
                        <a:rPr lang="it-IT" sz="1350" b="0" strike="noStrike" spc="-60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preoccupato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che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perderò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i</a:t>
                      </a:r>
                      <a:r>
                        <a:rPr lang="it-IT" sz="1350" b="0" strike="noStrike" spc="-5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dati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passando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a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un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nuovo</a:t>
                      </a:r>
                      <a:r>
                        <a:rPr lang="it-IT" sz="1350" b="0" strike="noStrike" spc="-72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sistema”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542880" indent="-332640">
                        <a:lnSpc>
                          <a:spcPct val="100000"/>
                        </a:lnSpc>
                        <a:buClr>
                          <a:srgbClr val="444547"/>
                        </a:buClr>
                        <a:buFont typeface="Arial"/>
                        <a:buChar char="●"/>
                        <a:tabLst>
                          <a:tab pos="542880" algn="l"/>
                        </a:tabLst>
                      </a:pP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“Non</a:t>
                      </a:r>
                      <a:r>
                        <a:rPr lang="it-IT" sz="1350" b="0" strike="noStrike" spc="-4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voglio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formare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l'intera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azienda su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6">
                          <a:solidFill>
                            <a:srgbClr val="444547"/>
                          </a:solidFill>
                          <a:latin typeface="Lato"/>
                        </a:rPr>
                        <a:t>come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utilizzare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">
                          <a:solidFill>
                            <a:srgbClr val="444547"/>
                          </a:solidFill>
                          <a:latin typeface="Lato"/>
                        </a:rPr>
                        <a:t>un</a:t>
                      </a:r>
                      <a:r>
                        <a:rPr lang="it-IT" sz="1350" b="0" strike="noStrike" spc="-35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21">
                          <a:solidFill>
                            <a:srgbClr val="444547"/>
                          </a:solidFill>
                          <a:latin typeface="Lato"/>
                        </a:rPr>
                        <a:t>nuovo</a:t>
                      </a:r>
                      <a:r>
                        <a:rPr lang="it-IT" sz="1350" b="0" strike="noStrike" spc="491">
                          <a:solidFill>
                            <a:srgbClr val="444547"/>
                          </a:solidFill>
                          <a:latin typeface="Lato"/>
                        </a:rPr>
                        <a:t> </a:t>
                      </a:r>
                      <a:r>
                        <a:rPr lang="it-IT" sz="1350" b="0" strike="noStrike" spc="-12">
                          <a:solidFill>
                            <a:srgbClr val="444547"/>
                          </a:solidFill>
                          <a:latin typeface="Lato"/>
                        </a:rPr>
                        <a:t>sistema”</a:t>
                      </a:r>
                      <a:endParaRPr lang="it-IT" sz="135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9E9E9E"/>
                      </a:solidFill>
                      <a:prstDash val="solid"/>
                    </a:lnL>
                    <a:lnR w="28080">
                      <a:solidFill>
                        <a:srgbClr val="9E9E9E"/>
                      </a:solidFill>
                      <a:prstDash val="solid"/>
                    </a:lnR>
                    <a:lnT w="28080">
                      <a:solidFill>
                        <a:srgbClr val="9E9E9E"/>
                      </a:solidFill>
                      <a:prstDash val="solid"/>
                    </a:lnT>
                    <a:lnB w="28080">
                      <a:solidFill>
                        <a:srgbClr val="9E9E9E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8" name="object 3"/>
          <p:cNvPicPr/>
          <p:nvPr/>
        </p:nvPicPr>
        <p:blipFill>
          <a:blip r:embed="rId2"/>
          <a:stretch/>
        </p:blipFill>
        <p:spPr>
          <a:xfrm>
            <a:off x="1028880" y="552600"/>
            <a:ext cx="358920" cy="358920"/>
          </a:xfrm>
          <a:prstGeom prst="rect">
            <a:avLst/>
          </a:prstGeom>
          <a:ln w="0">
            <a:noFill/>
          </a:ln>
        </p:spPr>
      </p:pic>
      <p:sp>
        <p:nvSpPr>
          <p:cNvPr id="49" name="object 7"/>
          <p:cNvSpPr/>
          <p:nvPr/>
        </p:nvSpPr>
        <p:spPr>
          <a:xfrm>
            <a:off x="3709440" y="4821840"/>
            <a:ext cx="1620720" cy="16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85"/>
              </a:spcBef>
            </a:pPr>
            <a:r>
              <a:rPr lang="it-IT" sz="1000" b="0" u="sng" strike="noStrike" spc="-12">
                <a:solidFill>
                  <a:srgbClr val="FFFFFF"/>
                </a:solidFill>
                <a:uFillTx/>
                <a:latin typeface="Lato"/>
                <a:ea typeface="DejaVu Sans"/>
                <a:hlinkClick r:id="rId3"/>
              </a:rPr>
              <a:t>www.momacomunicazione.it</a:t>
            </a:r>
            <a:endParaRPr lang="it-IT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1"/>
          <p:cNvSpPr>
            <a:spLocks noGrp="1"/>
          </p:cNvSpPr>
          <p:nvPr>
            <p:ph type="ftr" idx="20"/>
          </p:nvPr>
        </p:nvSpPr>
        <p:spPr>
          <a:xfrm>
            <a:off x="6517440" y="4821840"/>
            <a:ext cx="199332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12">
                <a:solidFill>
                  <a:schemeClr val="lt1"/>
                </a:solidFill>
                <a:latin typeface="Lato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Moma</a:t>
            </a:r>
            <a:r>
              <a:rPr lang="it-IT" sz="1000" b="0" strike="noStrike" spc="-60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">
                <a:solidFill>
                  <a:schemeClr val="lt1"/>
                </a:solidFill>
                <a:latin typeface="Lato"/>
              </a:rPr>
              <a:t>Conﬁdential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and</a:t>
            </a:r>
            <a:r>
              <a:rPr lang="it-IT" sz="1000" b="0" strike="noStrike" spc="-55">
                <a:solidFill>
                  <a:schemeClr val="lt1"/>
                </a:solidFill>
                <a:latin typeface="Lato"/>
              </a:rPr>
              <a:t> </a:t>
            </a:r>
            <a:r>
              <a:rPr lang="it-IT" sz="1000" b="0" strike="noStrike" spc="-12">
                <a:solidFill>
                  <a:schemeClr val="lt1"/>
                </a:solidFill>
                <a:latin typeface="Lato"/>
              </a:rPr>
              <a:t>Proprietary</a:t>
            </a:r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ldNum" idx="21"/>
          </p:nvPr>
        </p:nvSpPr>
        <p:spPr>
          <a:xfrm>
            <a:off x="8744760" y="4848480"/>
            <a:ext cx="235080" cy="2993400"/>
          </a:xfrm>
          <a:prstGeom prst="rect">
            <a:avLst/>
          </a:prstGeom>
          <a:noFill/>
          <a:ln w="0">
            <a:noFill/>
          </a:ln>
        </p:spPr>
        <p:txBody>
          <a:bodyPr lIns="0" tIns="10800" r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  <a:defRPr lang="it-IT" sz="1000" b="0" strike="noStrike" spc="-26">
                <a:solidFill>
                  <a:schemeClr val="lt1"/>
                </a:solidFill>
                <a:latin typeface="Lato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85"/>
              </a:spcBef>
              <a:buNone/>
              <a:tabLst>
                <a:tab pos="0" algn="l"/>
              </a:tabLst>
            </a:pPr>
            <a:fld id="{530C0EA0-71F0-4A7C-94C3-EC058905E382}" type="slidenum">
              <a:rPr lang="it-IT" sz="1000" b="0" strike="noStrike" spc="-26">
                <a:solidFill>
                  <a:schemeClr val="lt1"/>
                </a:solidFill>
                <a:latin typeface="Lato"/>
              </a:rPr>
              <a:t>9</a:t>
            </a:fld>
            <a:endParaRPr lang="it-IT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Application>Microsoft Office PowerPoint</Application>
  <PresentationFormat>Presentazione su schermo (16:9)</PresentationFormat>
  <Slides>10</Slides>
  <Notes>0</Notes>
  <HiddenSlides>0</HiddenSlide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Office Theme</vt:lpstr>
      <vt:lpstr>Office Theme</vt:lpstr>
      <vt:lpstr>Office Theme</vt:lpstr>
      <vt:lpstr>Office Theme</vt:lpstr>
      <vt:lpstr>Office Theme</vt:lpstr>
      <vt:lpstr>Come generare le tue Buyer Personas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È il tuo turno! Crea la tua Buyer Persona!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generare le tue buyer personas.pptx</dc:title>
  <dc:subject/>
  <dc:creator/>
  <dc:description/>
  <cp:lastModifiedBy>MARTINA GARRA</cp:lastModifiedBy>
  <cp:revision>8</cp:revision>
  <dcterms:created xsi:type="dcterms:W3CDTF">2024-06-28T05:19:24Z</dcterms:created>
  <dcterms:modified xsi:type="dcterms:W3CDTF">2024-07-10T17:57:59Z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PresentationFormat">
    <vt:lpwstr>Presentazione su schermo (16:9)</vt:lpwstr>
  </property>
  <property fmtid="{D5CDD505-2E9C-101B-9397-08002B2CF9AE}" pid="4" name="Slides">
    <vt:r8>10</vt:r8>
  </property>
</Properties>
</file>